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1"/>
  </p:notesMasterIdLst>
  <p:sldIdLst>
    <p:sldId id="256" r:id="rId2"/>
    <p:sldId id="326" r:id="rId3"/>
    <p:sldId id="258" r:id="rId4"/>
    <p:sldId id="327" r:id="rId5"/>
    <p:sldId id="260" r:id="rId6"/>
    <p:sldId id="261" r:id="rId7"/>
    <p:sldId id="264" r:id="rId8"/>
    <p:sldId id="328" r:id="rId9"/>
    <p:sldId id="329" r:id="rId10"/>
    <p:sldId id="265" r:id="rId11"/>
    <p:sldId id="330" r:id="rId12"/>
    <p:sldId id="266" r:id="rId13"/>
    <p:sldId id="331" r:id="rId14"/>
    <p:sldId id="267" r:id="rId15"/>
    <p:sldId id="269" r:id="rId16"/>
    <p:sldId id="270" r:id="rId17"/>
    <p:sldId id="273" r:id="rId18"/>
    <p:sldId id="275" r:id="rId19"/>
    <p:sldId id="314" r:id="rId2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FF00"/>
    <a:srgbClr val="000099"/>
    <a:srgbClr val="0033CC"/>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8" autoAdjust="0"/>
    <p:restoredTop sz="94624" autoAdjust="0"/>
  </p:normalViewPr>
  <p:slideViewPr>
    <p:cSldViewPr>
      <p:cViewPr varScale="1">
        <p:scale>
          <a:sx n="68" d="100"/>
          <a:sy n="68" d="100"/>
        </p:scale>
        <p:origin x="147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B9280D-A38E-4695-B28B-5463DBA0DF18}" type="datetimeFigureOut">
              <a:rPr lang="en-US" smtClean="0"/>
              <a:t>5/22/2019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C8E4A5-4BD3-4741-8109-1E0CBC79648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C8E4A5-4BD3-4741-8109-1E0CBC79648F}"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8786" name="Group 2"/>
          <p:cNvGrpSpPr>
            <a:grpSpLocks/>
          </p:cNvGrpSpPr>
          <p:nvPr/>
        </p:nvGrpSpPr>
        <p:grpSpPr bwMode="auto">
          <a:xfrm>
            <a:off x="3800475" y="1789113"/>
            <a:ext cx="5340350" cy="5056187"/>
            <a:chOff x="2394" y="1127"/>
            <a:chExt cx="3364" cy="3185"/>
          </a:xfrm>
        </p:grpSpPr>
        <p:sp>
          <p:nvSpPr>
            <p:cNvPr id="118787"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88"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8789"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0" name="Freeform 6"/>
            <p:cNvSpPr>
              <a:spLocks noEditPoints="1"/>
            </p:cNvSpPr>
            <p:nvPr/>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791"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2"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3"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4"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5"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796" name="Freeform 12"/>
            <p:cNvSpPr>
              <a:spLocks/>
            </p:cNvSpPr>
            <p:nvPr/>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797" name="Freeform 13"/>
            <p:cNvSpPr>
              <a:spLocks/>
            </p:cNvSpPr>
            <p:nvPr/>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798" name="Freeform 14"/>
            <p:cNvSpPr>
              <a:spLocks/>
            </p:cNvSpPr>
            <p:nvPr/>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118799" name="Freeform 15"/>
            <p:cNvSpPr>
              <a:spLocks/>
            </p:cNvSpPr>
            <p:nvPr/>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8800" name="Freeform 16"/>
            <p:cNvSpPr>
              <a:spLocks/>
            </p:cNvSpPr>
            <p:nvPr/>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1" name="Freeform 17"/>
            <p:cNvSpPr>
              <a:spLocks noEditPoints="1"/>
            </p:cNvSpPr>
            <p:nvPr/>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2" name="Freeform 18"/>
            <p:cNvSpPr>
              <a:spLocks noEditPoints="1"/>
            </p:cNvSpPr>
            <p:nvPr/>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3" name="Freeform 19"/>
            <p:cNvSpPr>
              <a:spLocks/>
            </p:cNvSpPr>
            <p:nvPr/>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4" name="Freeform 20"/>
            <p:cNvSpPr>
              <a:spLocks noEditPoints="1"/>
            </p:cNvSpPr>
            <p:nvPr/>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5" name="Freeform 21"/>
            <p:cNvSpPr>
              <a:spLocks noEditPoints="1"/>
            </p:cNvSpPr>
            <p:nvPr/>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6" name="Freeform 22"/>
            <p:cNvSpPr>
              <a:spLocks noEditPoints="1"/>
            </p:cNvSpPr>
            <p:nvPr/>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7" name="Freeform 23"/>
            <p:cNvSpPr>
              <a:spLocks/>
            </p:cNvSpPr>
            <p:nvPr/>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8808" name="Freeform 24"/>
            <p:cNvSpPr>
              <a:spLocks noEditPoints="1"/>
            </p:cNvSpPr>
            <p:nvPr/>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09" name="Freeform 25"/>
            <p:cNvSpPr>
              <a:spLocks noEditPoints="1"/>
            </p:cNvSpPr>
            <p:nvPr/>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10" name="Freeform 26"/>
            <p:cNvSpPr>
              <a:spLocks noEditPoints="1"/>
            </p:cNvSpPr>
            <p:nvPr/>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11"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118812"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8813"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118814" name="Freeform 30"/>
            <p:cNvSpPr>
              <a:spLocks noEditPoints="1"/>
            </p:cNvSpPr>
            <p:nvPr/>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15" name="Freeform 31"/>
            <p:cNvSpPr>
              <a:spLocks noEditPoints="1"/>
            </p:cNvSpPr>
            <p:nvPr/>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8816"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118817"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8818"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8819" name="Freeform 35"/>
            <p:cNvSpPr>
              <a:spLocks/>
            </p:cNvSpPr>
            <p:nvPr/>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18820" name="Freeform 36"/>
            <p:cNvSpPr>
              <a:spLocks/>
            </p:cNvSpPr>
            <p:nvPr/>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118821" name="Rectangle 37"/>
          <p:cNvSpPr>
            <a:spLocks noGrp="1" noChangeArrowheads="1"/>
          </p:cNvSpPr>
          <p:nvPr>
            <p:ph type="dt" sz="half" idx="2"/>
          </p:nvPr>
        </p:nvSpPr>
        <p:spPr/>
        <p:txBody>
          <a:bodyPr/>
          <a:lstStyle>
            <a:lvl1pPr>
              <a:defRPr/>
            </a:lvl1pPr>
          </a:lstStyle>
          <a:p>
            <a:endParaRPr lang="en-US"/>
          </a:p>
        </p:txBody>
      </p:sp>
      <p:sp>
        <p:nvSpPr>
          <p:cNvPr id="118822" name="Rectangle 38"/>
          <p:cNvSpPr>
            <a:spLocks noGrp="1" noChangeArrowheads="1"/>
          </p:cNvSpPr>
          <p:nvPr>
            <p:ph type="ftr" sz="quarter" idx="3"/>
          </p:nvPr>
        </p:nvSpPr>
        <p:spPr/>
        <p:txBody>
          <a:bodyPr/>
          <a:lstStyle>
            <a:lvl1pPr>
              <a:defRPr/>
            </a:lvl1pPr>
          </a:lstStyle>
          <a:p>
            <a:endParaRPr lang="en-US"/>
          </a:p>
        </p:txBody>
      </p:sp>
      <p:sp>
        <p:nvSpPr>
          <p:cNvPr id="118823"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8824" name="Rectangle 40"/>
          <p:cNvSpPr>
            <a:spLocks noGrp="1" noChangeArrowheads="1"/>
          </p:cNvSpPr>
          <p:nvPr>
            <p:ph type="ctrTitle"/>
          </p:nvPr>
        </p:nvSpPr>
        <p:spPr>
          <a:xfrm>
            <a:off x="685800" y="1768475"/>
            <a:ext cx="7772400" cy="1736725"/>
          </a:xfrm>
        </p:spPr>
        <p:txBody>
          <a:bodyPr anchor="b" anchorCtr="1"/>
          <a:lstStyle>
            <a:lvl1pPr>
              <a:defRPr sz="5400"/>
            </a:lvl1pPr>
          </a:lstStyle>
          <a:p>
            <a:r>
              <a:rPr lang="en-US"/>
              <a:t>Click to edit Master title style</a:t>
            </a:r>
          </a:p>
        </p:txBody>
      </p:sp>
      <p:sp>
        <p:nvSpPr>
          <p:cNvPr id="118825" name="Rectangle 41"/>
          <p:cNvSpPr>
            <a:spLocks noGrp="1" noChangeArrowheads="1"/>
          </p:cNvSpPr>
          <p:nvPr>
            <p:ph type="sldNum" sz="quarter" idx="4"/>
          </p:nvPr>
        </p:nvSpPr>
        <p:spPr/>
        <p:txBody>
          <a:bodyPr/>
          <a:lstStyle>
            <a:lvl1pPr>
              <a:defRPr/>
            </a:lvl1pPr>
          </a:lstStyle>
          <a:p>
            <a:fld id="{F1A9AB74-9637-452D-95ED-70865C99D0B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3BF959-F892-43A1-BAC5-0FF8397CB09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AB65275-CBD5-49A0-8FD6-3E47604FA81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349C12B-A3EE-4380-A235-574DEC6E5DF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38FF726-3D76-45B1-AB9C-397E309F6DB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8E9E2B6-A96A-42C5-A0A8-0D5B80A877D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D988412-28F6-4358-8523-B9706BC9B27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83E7D24-4686-43FF-807C-2151DD842DC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449B209-111A-49A0-A5CC-6546C3E8B26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5766C36-0887-42E4-B437-AFCC49FCB09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F036F2-74E2-4CDB-BD7C-6368D958BE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117762" name="Group 2"/>
          <p:cNvGrpSpPr>
            <a:grpSpLocks/>
          </p:cNvGrpSpPr>
          <p:nvPr/>
        </p:nvGrpSpPr>
        <p:grpSpPr bwMode="auto">
          <a:xfrm>
            <a:off x="3800475" y="1789113"/>
            <a:ext cx="5340350" cy="5056187"/>
            <a:chOff x="2394" y="1127"/>
            <a:chExt cx="3364" cy="3185"/>
          </a:xfrm>
        </p:grpSpPr>
        <p:sp>
          <p:nvSpPr>
            <p:cNvPr id="117763"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64"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7765"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66" name="Freeform 6"/>
            <p:cNvSpPr>
              <a:spLocks noEditPoints="1"/>
            </p:cNvSpPr>
            <p:nvPr userDrawn="1"/>
          </p:nvSpPr>
          <p:spPr bwMode="ltGray">
            <a:xfrm>
              <a:off x="4871" y="3508"/>
              <a:ext cx="66" cy="96"/>
            </a:xfrm>
            <a:custGeom>
              <a:avLst/>
              <a:gdLst/>
              <a:ahLst/>
              <a:cxnLst>
                <a:cxn ang="0">
                  <a:pos x="18" y="96"/>
                </a:cxn>
                <a:cxn ang="0">
                  <a:pos x="42" y="78"/>
                </a:cxn>
                <a:cxn ang="0">
                  <a:pos x="60" y="60"/>
                </a:cxn>
                <a:cxn ang="0">
                  <a:pos x="66" y="36"/>
                </a:cxn>
                <a:cxn ang="0">
                  <a:pos x="60" y="12"/>
                </a:cxn>
                <a:cxn ang="0">
                  <a:pos x="36" y="0"/>
                </a:cxn>
                <a:cxn ang="0">
                  <a:pos x="24" y="6"/>
                </a:cxn>
                <a:cxn ang="0">
                  <a:pos x="12" y="12"/>
                </a:cxn>
                <a:cxn ang="0">
                  <a:pos x="0" y="36"/>
                </a:cxn>
                <a:cxn ang="0">
                  <a:pos x="0" y="60"/>
                </a:cxn>
                <a:cxn ang="0">
                  <a:pos x="12" y="84"/>
                </a:cxn>
                <a:cxn ang="0">
                  <a:pos x="18" y="96"/>
                </a:cxn>
                <a:cxn ang="0">
                  <a:pos x="18" y="96"/>
                </a:cxn>
                <a:cxn ang="0">
                  <a:pos x="42" y="18"/>
                </a:cxn>
                <a:cxn ang="0">
                  <a:pos x="54" y="24"/>
                </a:cxn>
                <a:cxn ang="0">
                  <a:pos x="60" y="36"/>
                </a:cxn>
                <a:cxn ang="0">
                  <a:pos x="60" y="48"/>
                </a:cxn>
                <a:cxn ang="0">
                  <a:pos x="54" y="54"/>
                </a:cxn>
                <a:cxn ang="0">
                  <a:pos x="36" y="72"/>
                </a:cxn>
                <a:cxn ang="0">
                  <a:pos x="24" y="78"/>
                </a:cxn>
                <a:cxn ang="0">
                  <a:pos x="24" y="78"/>
                </a:cxn>
                <a:cxn ang="0">
                  <a:pos x="12" y="48"/>
                </a:cxn>
                <a:cxn ang="0">
                  <a:pos x="18" y="24"/>
                </a:cxn>
                <a:cxn ang="0">
                  <a:pos x="30" y="18"/>
                </a:cxn>
                <a:cxn ang="0">
                  <a:pos x="42" y="18"/>
                </a:cxn>
                <a:cxn ang="0">
                  <a:pos x="42" y="18"/>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67"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68"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69"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70"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71"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72" name="Freeform 12"/>
            <p:cNvSpPr>
              <a:spLocks/>
            </p:cNvSpPr>
            <p:nvPr userDrawn="1"/>
          </p:nvSpPr>
          <p:spPr bwMode="ltGray">
            <a:xfrm>
              <a:off x="4007" y="3021"/>
              <a:ext cx="623" cy="156"/>
            </a:xfrm>
            <a:custGeom>
              <a:avLst/>
              <a:gdLst/>
              <a:ahLst/>
              <a:cxnLst>
                <a:cxn ang="0">
                  <a:pos x="6" y="18"/>
                </a:cxn>
                <a:cxn ang="0">
                  <a:pos x="162" y="36"/>
                </a:cxn>
                <a:cxn ang="0">
                  <a:pos x="251" y="36"/>
                </a:cxn>
                <a:cxn ang="0">
                  <a:pos x="354" y="30"/>
                </a:cxn>
                <a:cxn ang="0">
                  <a:pos x="473" y="18"/>
                </a:cxn>
                <a:cxn ang="0">
                  <a:pos x="611" y="0"/>
                </a:cxn>
                <a:cxn ang="0">
                  <a:pos x="623" y="114"/>
                </a:cxn>
                <a:cxn ang="0">
                  <a:pos x="497" y="138"/>
                </a:cxn>
                <a:cxn ang="0">
                  <a:pos x="414" y="150"/>
                </a:cxn>
                <a:cxn ang="0">
                  <a:pos x="318" y="156"/>
                </a:cxn>
                <a:cxn ang="0">
                  <a:pos x="215" y="156"/>
                </a:cxn>
                <a:cxn ang="0">
                  <a:pos x="108" y="150"/>
                </a:cxn>
                <a:cxn ang="0">
                  <a:pos x="0" y="132"/>
                </a:cxn>
                <a:cxn ang="0">
                  <a:pos x="6" y="18"/>
                </a:cxn>
                <a:cxn ang="0">
                  <a:pos x="6" y="18"/>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73" name="Freeform 13"/>
            <p:cNvSpPr>
              <a:spLocks/>
            </p:cNvSpPr>
            <p:nvPr userDrawn="1"/>
          </p:nvSpPr>
          <p:spPr bwMode="ltGray">
            <a:xfrm>
              <a:off x="4762" y="3591"/>
              <a:ext cx="996" cy="126"/>
            </a:xfrm>
            <a:custGeom>
              <a:avLst/>
              <a:gdLst/>
              <a:ahLst/>
              <a:cxnLst>
                <a:cxn ang="0">
                  <a:pos x="754" y="6"/>
                </a:cxn>
                <a:cxn ang="0">
                  <a:pos x="652" y="6"/>
                </a:cxn>
                <a:cxn ang="0">
                  <a:pos x="563" y="6"/>
                </a:cxn>
                <a:cxn ang="0">
                  <a:pos x="479" y="6"/>
                </a:cxn>
                <a:cxn ang="0">
                  <a:pos x="401" y="6"/>
                </a:cxn>
                <a:cxn ang="0">
                  <a:pos x="335" y="0"/>
                </a:cxn>
                <a:cxn ang="0">
                  <a:pos x="276" y="0"/>
                </a:cxn>
                <a:cxn ang="0">
                  <a:pos x="222" y="0"/>
                </a:cxn>
                <a:cxn ang="0">
                  <a:pos x="180" y="6"/>
                </a:cxn>
                <a:cxn ang="0">
                  <a:pos x="138" y="6"/>
                </a:cxn>
                <a:cxn ang="0">
                  <a:pos x="108" y="6"/>
                </a:cxn>
                <a:cxn ang="0">
                  <a:pos x="54" y="6"/>
                </a:cxn>
                <a:cxn ang="0">
                  <a:pos x="24" y="12"/>
                </a:cxn>
                <a:cxn ang="0">
                  <a:pos x="6" y="18"/>
                </a:cxn>
                <a:cxn ang="0">
                  <a:pos x="0" y="24"/>
                </a:cxn>
                <a:cxn ang="0">
                  <a:pos x="12" y="42"/>
                </a:cxn>
                <a:cxn ang="0">
                  <a:pos x="18" y="48"/>
                </a:cxn>
                <a:cxn ang="0">
                  <a:pos x="30" y="54"/>
                </a:cxn>
                <a:cxn ang="0">
                  <a:pos x="60" y="60"/>
                </a:cxn>
                <a:cxn ang="0">
                  <a:pos x="90" y="72"/>
                </a:cxn>
                <a:cxn ang="0">
                  <a:pos x="144" y="84"/>
                </a:cxn>
                <a:cxn ang="0">
                  <a:pos x="210" y="90"/>
                </a:cxn>
                <a:cxn ang="0">
                  <a:pos x="293" y="102"/>
                </a:cxn>
                <a:cxn ang="0">
                  <a:pos x="389" y="108"/>
                </a:cxn>
                <a:cxn ang="0">
                  <a:pos x="503" y="120"/>
                </a:cxn>
                <a:cxn ang="0">
                  <a:pos x="622" y="120"/>
                </a:cxn>
                <a:cxn ang="0">
                  <a:pos x="754" y="126"/>
                </a:cxn>
                <a:cxn ang="0">
                  <a:pos x="873" y="126"/>
                </a:cxn>
                <a:cxn ang="0">
                  <a:pos x="993" y="126"/>
                </a:cxn>
                <a:cxn ang="0">
                  <a:pos x="993" y="12"/>
                </a:cxn>
                <a:cxn ang="0">
                  <a:pos x="879" y="12"/>
                </a:cxn>
                <a:cxn ang="0">
                  <a:pos x="754" y="6"/>
                </a:cxn>
                <a:cxn ang="0">
                  <a:pos x="754" y="6"/>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74" name="Freeform 14"/>
            <p:cNvSpPr>
              <a:spLocks/>
            </p:cNvSpPr>
            <p:nvPr userDrawn="1"/>
          </p:nvSpPr>
          <p:spPr bwMode="ltGray">
            <a:xfrm>
              <a:off x="4786" y="3645"/>
              <a:ext cx="972" cy="245"/>
            </a:xfrm>
            <a:custGeom>
              <a:avLst/>
              <a:gdLst/>
              <a:ahLst/>
              <a:cxnLst>
                <a:cxn ang="0">
                  <a:pos x="0" y="0"/>
                </a:cxn>
                <a:cxn ang="0">
                  <a:pos x="24" y="54"/>
                </a:cxn>
                <a:cxn ang="0">
                  <a:pos x="66" y="96"/>
                </a:cxn>
                <a:cxn ang="0">
                  <a:pos x="120" y="137"/>
                </a:cxn>
                <a:cxn ang="0">
                  <a:pos x="198" y="173"/>
                </a:cxn>
                <a:cxn ang="0">
                  <a:pos x="293" y="203"/>
                </a:cxn>
                <a:cxn ang="0">
                  <a:pos x="353" y="215"/>
                </a:cxn>
                <a:cxn ang="0">
                  <a:pos x="413" y="227"/>
                </a:cxn>
                <a:cxn ang="0">
                  <a:pos x="479" y="233"/>
                </a:cxn>
                <a:cxn ang="0">
                  <a:pos x="556" y="239"/>
                </a:cxn>
                <a:cxn ang="0">
                  <a:pos x="634" y="245"/>
                </a:cxn>
                <a:cxn ang="0">
                  <a:pos x="724" y="245"/>
                </a:cxn>
                <a:cxn ang="0">
                  <a:pos x="855" y="245"/>
                </a:cxn>
                <a:cxn ang="0">
                  <a:pos x="969" y="239"/>
                </a:cxn>
                <a:cxn ang="0">
                  <a:pos x="969" y="60"/>
                </a:cxn>
                <a:cxn ang="0">
                  <a:pos x="700" y="60"/>
                </a:cxn>
                <a:cxn ang="0">
                  <a:pos x="503" y="54"/>
                </a:cxn>
                <a:cxn ang="0">
                  <a:pos x="317" y="42"/>
                </a:cxn>
                <a:cxn ang="0">
                  <a:pos x="150" y="24"/>
                </a:cxn>
                <a:cxn ang="0">
                  <a:pos x="72" y="12"/>
                </a:cxn>
                <a:cxn ang="0">
                  <a:pos x="0" y="0"/>
                </a:cxn>
                <a:cxn ang="0">
                  <a:pos x="0" y="0"/>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w="9525">
              <a:noFill/>
              <a:round/>
              <a:headEnd/>
              <a:tailEnd/>
            </a:ln>
          </p:spPr>
          <p:txBody>
            <a:bodyPr/>
            <a:lstStyle/>
            <a:p>
              <a:endParaRPr lang="en-US"/>
            </a:p>
          </p:txBody>
        </p:sp>
        <p:sp>
          <p:nvSpPr>
            <p:cNvPr id="117775" name="Freeform 15"/>
            <p:cNvSpPr>
              <a:spLocks/>
            </p:cNvSpPr>
            <p:nvPr userDrawn="1"/>
          </p:nvSpPr>
          <p:spPr bwMode="ltGray">
            <a:xfrm>
              <a:off x="4804" y="3591"/>
              <a:ext cx="954" cy="90"/>
            </a:xfrm>
            <a:custGeom>
              <a:avLst/>
              <a:gdLst/>
              <a:ahLst/>
              <a:cxnLst>
                <a:cxn ang="0">
                  <a:pos x="700" y="0"/>
                </a:cxn>
                <a:cxn ang="0">
                  <a:pos x="598" y="0"/>
                </a:cxn>
                <a:cxn ang="0">
                  <a:pos x="515" y="0"/>
                </a:cxn>
                <a:cxn ang="0">
                  <a:pos x="431" y="0"/>
                </a:cxn>
                <a:cxn ang="0">
                  <a:pos x="365" y="0"/>
                </a:cxn>
                <a:cxn ang="0">
                  <a:pos x="299" y="0"/>
                </a:cxn>
                <a:cxn ang="0">
                  <a:pos x="245" y="0"/>
                </a:cxn>
                <a:cxn ang="0">
                  <a:pos x="198" y="0"/>
                </a:cxn>
                <a:cxn ang="0">
                  <a:pos x="162" y="0"/>
                </a:cxn>
                <a:cxn ang="0">
                  <a:pos x="126" y="6"/>
                </a:cxn>
                <a:cxn ang="0">
                  <a:pos x="96" y="6"/>
                </a:cxn>
                <a:cxn ang="0">
                  <a:pos x="54" y="12"/>
                </a:cxn>
                <a:cxn ang="0">
                  <a:pos x="30" y="12"/>
                </a:cxn>
                <a:cxn ang="0">
                  <a:pos x="12" y="18"/>
                </a:cxn>
                <a:cxn ang="0">
                  <a:pos x="6" y="18"/>
                </a:cxn>
                <a:cxn ang="0">
                  <a:pos x="0" y="24"/>
                </a:cxn>
                <a:cxn ang="0">
                  <a:pos x="6" y="30"/>
                </a:cxn>
                <a:cxn ang="0">
                  <a:pos x="24" y="36"/>
                </a:cxn>
                <a:cxn ang="0">
                  <a:pos x="54" y="42"/>
                </a:cxn>
                <a:cxn ang="0">
                  <a:pos x="102" y="54"/>
                </a:cxn>
                <a:cxn ang="0">
                  <a:pos x="168" y="60"/>
                </a:cxn>
                <a:cxn ang="0">
                  <a:pos x="251" y="66"/>
                </a:cxn>
                <a:cxn ang="0">
                  <a:pos x="341" y="78"/>
                </a:cxn>
                <a:cxn ang="0">
                  <a:pos x="449" y="84"/>
                </a:cxn>
                <a:cxn ang="0">
                  <a:pos x="568" y="84"/>
                </a:cxn>
                <a:cxn ang="0">
                  <a:pos x="694" y="90"/>
                </a:cxn>
                <a:cxn ang="0">
                  <a:pos x="825" y="90"/>
                </a:cxn>
                <a:cxn ang="0">
                  <a:pos x="951" y="90"/>
                </a:cxn>
                <a:cxn ang="0">
                  <a:pos x="951" y="6"/>
                </a:cxn>
                <a:cxn ang="0">
                  <a:pos x="831" y="6"/>
                </a:cxn>
                <a:cxn ang="0">
                  <a:pos x="772" y="6"/>
                </a:cxn>
                <a:cxn ang="0">
                  <a:pos x="700" y="0"/>
                </a:cxn>
                <a:cxn ang="0">
                  <a:pos x="700" y="0"/>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7776" name="Freeform 16"/>
            <p:cNvSpPr>
              <a:spLocks/>
            </p:cNvSpPr>
            <p:nvPr userDrawn="1"/>
          </p:nvSpPr>
          <p:spPr bwMode="ltGray">
            <a:xfrm>
              <a:off x="3059" y="1541"/>
              <a:ext cx="102" cy="155"/>
            </a:xfrm>
            <a:custGeom>
              <a:avLst/>
              <a:gdLst/>
              <a:ahLst/>
              <a:cxnLst>
                <a:cxn ang="0">
                  <a:pos x="102" y="0"/>
                </a:cxn>
                <a:cxn ang="0">
                  <a:pos x="0" y="12"/>
                </a:cxn>
                <a:cxn ang="0">
                  <a:pos x="30" y="72"/>
                </a:cxn>
                <a:cxn ang="0">
                  <a:pos x="30" y="155"/>
                </a:cxn>
                <a:cxn ang="0">
                  <a:pos x="72" y="155"/>
                </a:cxn>
                <a:cxn ang="0">
                  <a:pos x="72" y="66"/>
                </a:cxn>
                <a:cxn ang="0">
                  <a:pos x="102" y="0"/>
                </a:cxn>
                <a:cxn ang="0">
                  <a:pos x="102" y="0"/>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77" name="Freeform 17"/>
            <p:cNvSpPr>
              <a:spLocks noEditPoints="1"/>
            </p:cNvSpPr>
            <p:nvPr userDrawn="1"/>
          </p:nvSpPr>
          <p:spPr bwMode="ltGray">
            <a:xfrm>
              <a:off x="3059" y="1690"/>
              <a:ext cx="90" cy="96"/>
            </a:xfrm>
            <a:custGeom>
              <a:avLst/>
              <a:gdLst/>
              <a:ahLst/>
              <a:cxnLst>
                <a:cxn ang="0">
                  <a:pos x="48" y="96"/>
                </a:cxn>
                <a:cxn ang="0">
                  <a:pos x="72" y="72"/>
                </a:cxn>
                <a:cxn ang="0">
                  <a:pos x="84" y="48"/>
                </a:cxn>
                <a:cxn ang="0">
                  <a:pos x="90" y="36"/>
                </a:cxn>
                <a:cxn ang="0">
                  <a:pos x="84" y="24"/>
                </a:cxn>
                <a:cxn ang="0">
                  <a:pos x="66" y="6"/>
                </a:cxn>
                <a:cxn ang="0">
                  <a:pos x="42" y="0"/>
                </a:cxn>
                <a:cxn ang="0">
                  <a:pos x="24" y="0"/>
                </a:cxn>
                <a:cxn ang="0">
                  <a:pos x="12" y="12"/>
                </a:cxn>
                <a:cxn ang="0">
                  <a:pos x="6" y="24"/>
                </a:cxn>
                <a:cxn ang="0">
                  <a:pos x="0" y="36"/>
                </a:cxn>
                <a:cxn ang="0">
                  <a:pos x="12" y="66"/>
                </a:cxn>
                <a:cxn ang="0">
                  <a:pos x="30" y="84"/>
                </a:cxn>
                <a:cxn ang="0">
                  <a:pos x="48" y="96"/>
                </a:cxn>
                <a:cxn ang="0">
                  <a:pos x="48" y="96"/>
                </a:cxn>
                <a:cxn ang="0">
                  <a:pos x="48" y="12"/>
                </a:cxn>
                <a:cxn ang="0">
                  <a:pos x="66" y="18"/>
                </a:cxn>
                <a:cxn ang="0">
                  <a:pos x="72" y="24"/>
                </a:cxn>
                <a:cxn ang="0">
                  <a:pos x="72" y="36"/>
                </a:cxn>
                <a:cxn ang="0">
                  <a:pos x="72" y="48"/>
                </a:cxn>
                <a:cxn ang="0">
                  <a:pos x="54" y="66"/>
                </a:cxn>
                <a:cxn ang="0">
                  <a:pos x="48" y="78"/>
                </a:cxn>
                <a:cxn ang="0">
                  <a:pos x="30" y="66"/>
                </a:cxn>
                <a:cxn ang="0">
                  <a:pos x="24" y="48"/>
                </a:cxn>
                <a:cxn ang="0">
                  <a:pos x="18" y="30"/>
                </a:cxn>
                <a:cxn ang="0">
                  <a:pos x="30" y="12"/>
                </a:cxn>
                <a:cxn ang="0">
                  <a:pos x="48" y="12"/>
                </a:cxn>
                <a:cxn ang="0">
                  <a:pos x="48" y="12"/>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78" name="Freeform 18"/>
            <p:cNvSpPr>
              <a:spLocks noEditPoints="1"/>
            </p:cNvSpPr>
            <p:nvPr userDrawn="1"/>
          </p:nvSpPr>
          <p:spPr bwMode="ltGray">
            <a:xfrm>
              <a:off x="3059" y="1768"/>
              <a:ext cx="90" cy="108"/>
            </a:xfrm>
            <a:custGeom>
              <a:avLst/>
              <a:gdLst/>
              <a:ahLst/>
              <a:cxnLst>
                <a:cxn ang="0">
                  <a:pos x="0" y="90"/>
                </a:cxn>
                <a:cxn ang="0">
                  <a:pos x="12" y="102"/>
                </a:cxn>
                <a:cxn ang="0">
                  <a:pos x="24" y="108"/>
                </a:cxn>
                <a:cxn ang="0">
                  <a:pos x="54" y="108"/>
                </a:cxn>
                <a:cxn ang="0">
                  <a:pos x="78" y="96"/>
                </a:cxn>
                <a:cxn ang="0">
                  <a:pos x="90" y="72"/>
                </a:cxn>
                <a:cxn ang="0">
                  <a:pos x="84" y="42"/>
                </a:cxn>
                <a:cxn ang="0">
                  <a:pos x="66" y="24"/>
                </a:cxn>
                <a:cxn ang="0">
                  <a:pos x="54" y="12"/>
                </a:cxn>
                <a:cxn ang="0">
                  <a:pos x="48" y="6"/>
                </a:cxn>
                <a:cxn ang="0">
                  <a:pos x="48" y="6"/>
                </a:cxn>
                <a:cxn ang="0">
                  <a:pos x="48" y="0"/>
                </a:cxn>
                <a:cxn ang="0">
                  <a:pos x="24" y="24"/>
                </a:cxn>
                <a:cxn ang="0">
                  <a:pos x="6" y="48"/>
                </a:cxn>
                <a:cxn ang="0">
                  <a:pos x="0" y="66"/>
                </a:cxn>
                <a:cxn ang="0">
                  <a:pos x="0" y="90"/>
                </a:cxn>
                <a:cxn ang="0">
                  <a:pos x="0" y="90"/>
                </a:cxn>
                <a:cxn ang="0">
                  <a:pos x="12" y="66"/>
                </a:cxn>
                <a:cxn ang="0">
                  <a:pos x="18" y="48"/>
                </a:cxn>
                <a:cxn ang="0">
                  <a:pos x="30" y="36"/>
                </a:cxn>
                <a:cxn ang="0">
                  <a:pos x="42" y="24"/>
                </a:cxn>
                <a:cxn ang="0">
                  <a:pos x="48" y="18"/>
                </a:cxn>
                <a:cxn ang="0">
                  <a:pos x="66" y="30"/>
                </a:cxn>
                <a:cxn ang="0">
                  <a:pos x="72" y="48"/>
                </a:cxn>
                <a:cxn ang="0">
                  <a:pos x="78" y="72"/>
                </a:cxn>
                <a:cxn ang="0">
                  <a:pos x="78" y="84"/>
                </a:cxn>
                <a:cxn ang="0">
                  <a:pos x="66" y="96"/>
                </a:cxn>
                <a:cxn ang="0">
                  <a:pos x="42" y="102"/>
                </a:cxn>
                <a:cxn ang="0">
                  <a:pos x="30" y="96"/>
                </a:cxn>
                <a:cxn ang="0">
                  <a:pos x="18" y="90"/>
                </a:cxn>
                <a:cxn ang="0">
                  <a:pos x="12" y="78"/>
                </a:cxn>
                <a:cxn ang="0">
                  <a:pos x="12" y="66"/>
                </a:cxn>
                <a:cxn ang="0">
                  <a:pos x="12" y="66"/>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79" name="Freeform 19"/>
            <p:cNvSpPr>
              <a:spLocks/>
            </p:cNvSpPr>
            <p:nvPr userDrawn="1"/>
          </p:nvSpPr>
          <p:spPr bwMode="ltGray">
            <a:xfrm>
              <a:off x="5470" y="1205"/>
              <a:ext cx="102" cy="156"/>
            </a:xfrm>
            <a:custGeom>
              <a:avLst/>
              <a:gdLst/>
              <a:ahLst/>
              <a:cxnLst>
                <a:cxn ang="0">
                  <a:pos x="102" y="0"/>
                </a:cxn>
                <a:cxn ang="0">
                  <a:pos x="0" y="6"/>
                </a:cxn>
                <a:cxn ang="0">
                  <a:pos x="30" y="72"/>
                </a:cxn>
                <a:cxn ang="0">
                  <a:pos x="30" y="156"/>
                </a:cxn>
                <a:cxn ang="0">
                  <a:pos x="72" y="156"/>
                </a:cxn>
                <a:cxn ang="0">
                  <a:pos x="72" y="66"/>
                </a:cxn>
                <a:cxn ang="0">
                  <a:pos x="102" y="0"/>
                </a:cxn>
                <a:cxn ang="0">
                  <a:pos x="102" y="0"/>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0" name="Freeform 20"/>
            <p:cNvSpPr>
              <a:spLocks noEditPoints="1"/>
            </p:cNvSpPr>
            <p:nvPr userDrawn="1"/>
          </p:nvSpPr>
          <p:spPr bwMode="ltGray">
            <a:xfrm>
              <a:off x="5476" y="1349"/>
              <a:ext cx="84" cy="96"/>
            </a:xfrm>
            <a:custGeom>
              <a:avLst/>
              <a:gdLst/>
              <a:ahLst/>
              <a:cxnLst>
                <a:cxn ang="0">
                  <a:pos x="42" y="96"/>
                </a:cxn>
                <a:cxn ang="0">
                  <a:pos x="66" y="78"/>
                </a:cxn>
                <a:cxn ang="0">
                  <a:pos x="84" y="54"/>
                </a:cxn>
                <a:cxn ang="0">
                  <a:pos x="84" y="30"/>
                </a:cxn>
                <a:cxn ang="0">
                  <a:pos x="66" y="6"/>
                </a:cxn>
                <a:cxn ang="0">
                  <a:pos x="42" y="0"/>
                </a:cxn>
                <a:cxn ang="0">
                  <a:pos x="24" y="6"/>
                </a:cxn>
                <a:cxn ang="0">
                  <a:pos x="12" y="18"/>
                </a:cxn>
                <a:cxn ang="0">
                  <a:pos x="6" y="30"/>
                </a:cxn>
                <a:cxn ang="0">
                  <a:pos x="0" y="42"/>
                </a:cxn>
                <a:cxn ang="0">
                  <a:pos x="12" y="66"/>
                </a:cxn>
                <a:cxn ang="0">
                  <a:pos x="30" y="84"/>
                </a:cxn>
                <a:cxn ang="0">
                  <a:pos x="42" y="96"/>
                </a:cxn>
                <a:cxn ang="0">
                  <a:pos x="42" y="96"/>
                </a:cxn>
                <a:cxn ang="0">
                  <a:pos x="48" y="12"/>
                </a:cxn>
                <a:cxn ang="0">
                  <a:pos x="66" y="18"/>
                </a:cxn>
                <a:cxn ang="0">
                  <a:pos x="72" y="30"/>
                </a:cxn>
                <a:cxn ang="0">
                  <a:pos x="72" y="42"/>
                </a:cxn>
                <a:cxn ang="0">
                  <a:pos x="66" y="54"/>
                </a:cxn>
                <a:cxn ang="0">
                  <a:pos x="54" y="72"/>
                </a:cxn>
                <a:cxn ang="0">
                  <a:pos x="42" y="84"/>
                </a:cxn>
                <a:cxn ang="0">
                  <a:pos x="42" y="84"/>
                </a:cxn>
                <a:cxn ang="0">
                  <a:pos x="30" y="72"/>
                </a:cxn>
                <a:cxn ang="0">
                  <a:pos x="18" y="54"/>
                </a:cxn>
                <a:cxn ang="0">
                  <a:pos x="18" y="30"/>
                </a:cxn>
                <a:cxn ang="0">
                  <a:pos x="30" y="18"/>
                </a:cxn>
                <a:cxn ang="0">
                  <a:pos x="48" y="12"/>
                </a:cxn>
                <a:cxn ang="0">
                  <a:pos x="48" y="12"/>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1" name="Freeform 21"/>
            <p:cNvSpPr>
              <a:spLocks noEditPoints="1"/>
            </p:cNvSpPr>
            <p:nvPr userDrawn="1"/>
          </p:nvSpPr>
          <p:spPr bwMode="ltGray">
            <a:xfrm>
              <a:off x="5470" y="1433"/>
              <a:ext cx="90" cy="108"/>
            </a:xfrm>
            <a:custGeom>
              <a:avLst/>
              <a:gdLst/>
              <a:ahLst/>
              <a:cxnLst>
                <a:cxn ang="0">
                  <a:pos x="6" y="90"/>
                </a:cxn>
                <a:cxn ang="0">
                  <a:pos x="18" y="102"/>
                </a:cxn>
                <a:cxn ang="0">
                  <a:pos x="30" y="108"/>
                </a:cxn>
                <a:cxn ang="0">
                  <a:pos x="60" y="108"/>
                </a:cxn>
                <a:cxn ang="0">
                  <a:pos x="84" y="96"/>
                </a:cxn>
                <a:cxn ang="0">
                  <a:pos x="90" y="84"/>
                </a:cxn>
                <a:cxn ang="0">
                  <a:pos x="90" y="66"/>
                </a:cxn>
                <a:cxn ang="0">
                  <a:pos x="84" y="36"/>
                </a:cxn>
                <a:cxn ang="0">
                  <a:pos x="72" y="18"/>
                </a:cxn>
                <a:cxn ang="0">
                  <a:pos x="60" y="6"/>
                </a:cxn>
                <a:cxn ang="0">
                  <a:pos x="54" y="0"/>
                </a:cxn>
                <a:cxn ang="0">
                  <a:pos x="54" y="0"/>
                </a:cxn>
                <a:cxn ang="0">
                  <a:pos x="48" y="0"/>
                </a:cxn>
                <a:cxn ang="0">
                  <a:pos x="24" y="24"/>
                </a:cxn>
                <a:cxn ang="0">
                  <a:pos x="12" y="48"/>
                </a:cxn>
                <a:cxn ang="0">
                  <a:pos x="0" y="66"/>
                </a:cxn>
                <a:cxn ang="0">
                  <a:pos x="6" y="90"/>
                </a:cxn>
                <a:cxn ang="0">
                  <a:pos x="6" y="90"/>
                </a:cxn>
                <a:cxn ang="0">
                  <a:pos x="18" y="66"/>
                </a:cxn>
                <a:cxn ang="0">
                  <a:pos x="24" y="48"/>
                </a:cxn>
                <a:cxn ang="0">
                  <a:pos x="36" y="30"/>
                </a:cxn>
                <a:cxn ang="0">
                  <a:pos x="42" y="18"/>
                </a:cxn>
                <a:cxn ang="0">
                  <a:pos x="48" y="12"/>
                </a:cxn>
                <a:cxn ang="0">
                  <a:pos x="78" y="42"/>
                </a:cxn>
                <a:cxn ang="0">
                  <a:pos x="84" y="66"/>
                </a:cxn>
                <a:cxn ang="0">
                  <a:pos x="66" y="90"/>
                </a:cxn>
                <a:cxn ang="0">
                  <a:pos x="54" y="96"/>
                </a:cxn>
                <a:cxn ang="0">
                  <a:pos x="42" y="96"/>
                </a:cxn>
                <a:cxn ang="0">
                  <a:pos x="30" y="96"/>
                </a:cxn>
                <a:cxn ang="0">
                  <a:pos x="24" y="84"/>
                </a:cxn>
                <a:cxn ang="0">
                  <a:pos x="18" y="78"/>
                </a:cxn>
                <a:cxn ang="0">
                  <a:pos x="18" y="66"/>
                </a:cxn>
                <a:cxn ang="0">
                  <a:pos x="18" y="66"/>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2" name="Freeform 22"/>
            <p:cNvSpPr>
              <a:spLocks noEditPoints="1"/>
            </p:cNvSpPr>
            <p:nvPr userDrawn="1"/>
          </p:nvSpPr>
          <p:spPr bwMode="ltGray">
            <a:xfrm>
              <a:off x="5428" y="3525"/>
              <a:ext cx="66" cy="96"/>
            </a:xfrm>
            <a:custGeom>
              <a:avLst/>
              <a:gdLst/>
              <a:ahLst/>
              <a:cxnLst>
                <a:cxn ang="0">
                  <a:pos x="30" y="96"/>
                </a:cxn>
                <a:cxn ang="0">
                  <a:pos x="54" y="72"/>
                </a:cxn>
                <a:cxn ang="0">
                  <a:pos x="66" y="48"/>
                </a:cxn>
                <a:cxn ang="0">
                  <a:pos x="66" y="24"/>
                </a:cxn>
                <a:cxn ang="0">
                  <a:pos x="54" y="6"/>
                </a:cxn>
                <a:cxn ang="0">
                  <a:pos x="30" y="0"/>
                </a:cxn>
                <a:cxn ang="0">
                  <a:pos x="18" y="0"/>
                </a:cxn>
                <a:cxn ang="0">
                  <a:pos x="6" y="12"/>
                </a:cxn>
                <a:cxn ang="0">
                  <a:pos x="0" y="36"/>
                </a:cxn>
                <a:cxn ang="0">
                  <a:pos x="6" y="60"/>
                </a:cxn>
                <a:cxn ang="0">
                  <a:pos x="18" y="84"/>
                </a:cxn>
                <a:cxn ang="0">
                  <a:pos x="30" y="96"/>
                </a:cxn>
                <a:cxn ang="0">
                  <a:pos x="30" y="96"/>
                </a:cxn>
                <a:cxn ang="0">
                  <a:pos x="30" y="12"/>
                </a:cxn>
                <a:cxn ang="0">
                  <a:pos x="48" y="18"/>
                </a:cxn>
                <a:cxn ang="0">
                  <a:pos x="54" y="24"/>
                </a:cxn>
                <a:cxn ang="0">
                  <a:pos x="54" y="36"/>
                </a:cxn>
                <a:cxn ang="0">
                  <a:pos x="48" y="48"/>
                </a:cxn>
                <a:cxn ang="0">
                  <a:pos x="36" y="66"/>
                </a:cxn>
                <a:cxn ang="0">
                  <a:pos x="30" y="78"/>
                </a:cxn>
                <a:cxn ang="0">
                  <a:pos x="18" y="66"/>
                </a:cxn>
                <a:cxn ang="0">
                  <a:pos x="12" y="48"/>
                </a:cxn>
                <a:cxn ang="0">
                  <a:pos x="6" y="30"/>
                </a:cxn>
                <a:cxn ang="0">
                  <a:pos x="18" y="12"/>
                </a:cxn>
                <a:cxn ang="0">
                  <a:pos x="30" y="12"/>
                </a:cxn>
                <a:cxn ang="0">
                  <a:pos x="30" y="12"/>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3" name="Freeform 23"/>
            <p:cNvSpPr>
              <a:spLocks/>
            </p:cNvSpPr>
            <p:nvPr userDrawn="1"/>
          </p:nvSpPr>
          <p:spPr bwMode="ltGray">
            <a:xfrm>
              <a:off x="3017" y="1127"/>
              <a:ext cx="2603" cy="444"/>
            </a:xfrm>
            <a:custGeom>
              <a:avLst/>
              <a:gdLst/>
              <a:ahLst/>
              <a:cxnLst>
                <a:cxn ang="0">
                  <a:pos x="2577" y="0"/>
                </a:cxn>
                <a:cxn ang="0">
                  <a:pos x="2594" y="72"/>
                </a:cxn>
                <a:cxn ang="0">
                  <a:pos x="6" y="444"/>
                </a:cxn>
                <a:cxn ang="0">
                  <a:pos x="0" y="396"/>
                </a:cxn>
                <a:cxn ang="0">
                  <a:pos x="1225" y="96"/>
                </a:cxn>
                <a:cxn ang="0">
                  <a:pos x="1351" y="78"/>
                </a:cxn>
                <a:cxn ang="0">
                  <a:pos x="2577" y="0"/>
                </a:cxn>
                <a:cxn ang="0">
                  <a:pos x="2577" y="0"/>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sp>
          <p:nvSpPr>
            <p:cNvPr id="117784" name="Freeform 24"/>
            <p:cNvSpPr>
              <a:spLocks noEditPoints="1"/>
            </p:cNvSpPr>
            <p:nvPr userDrawn="1"/>
          </p:nvSpPr>
          <p:spPr bwMode="ltGray">
            <a:xfrm>
              <a:off x="2934" y="3773"/>
              <a:ext cx="84" cy="95"/>
            </a:xfrm>
            <a:custGeom>
              <a:avLst/>
              <a:gdLst/>
              <a:ahLst/>
              <a:cxnLst>
                <a:cxn ang="0">
                  <a:pos x="36" y="95"/>
                </a:cxn>
                <a:cxn ang="0">
                  <a:pos x="60" y="77"/>
                </a:cxn>
                <a:cxn ang="0">
                  <a:pos x="78" y="53"/>
                </a:cxn>
                <a:cxn ang="0">
                  <a:pos x="84" y="42"/>
                </a:cxn>
                <a:cxn ang="0">
                  <a:pos x="84" y="30"/>
                </a:cxn>
                <a:cxn ang="0">
                  <a:pos x="72" y="6"/>
                </a:cxn>
                <a:cxn ang="0">
                  <a:pos x="42" y="0"/>
                </a:cxn>
                <a:cxn ang="0">
                  <a:pos x="30" y="0"/>
                </a:cxn>
                <a:cxn ang="0">
                  <a:pos x="12" y="12"/>
                </a:cxn>
                <a:cxn ang="0">
                  <a:pos x="0" y="24"/>
                </a:cxn>
                <a:cxn ang="0">
                  <a:pos x="0" y="36"/>
                </a:cxn>
                <a:cxn ang="0">
                  <a:pos x="6" y="59"/>
                </a:cxn>
                <a:cxn ang="0">
                  <a:pos x="24" y="83"/>
                </a:cxn>
                <a:cxn ang="0">
                  <a:pos x="36" y="95"/>
                </a:cxn>
                <a:cxn ang="0">
                  <a:pos x="36" y="95"/>
                </a:cxn>
                <a:cxn ang="0">
                  <a:pos x="48" y="12"/>
                </a:cxn>
                <a:cxn ang="0">
                  <a:pos x="66" y="18"/>
                </a:cxn>
                <a:cxn ang="0">
                  <a:pos x="72" y="30"/>
                </a:cxn>
                <a:cxn ang="0">
                  <a:pos x="72" y="42"/>
                </a:cxn>
                <a:cxn ang="0">
                  <a:pos x="66" y="53"/>
                </a:cxn>
                <a:cxn ang="0">
                  <a:pos x="48" y="71"/>
                </a:cxn>
                <a:cxn ang="0">
                  <a:pos x="42" y="77"/>
                </a:cxn>
                <a:cxn ang="0">
                  <a:pos x="36" y="77"/>
                </a:cxn>
                <a:cxn ang="0">
                  <a:pos x="24" y="65"/>
                </a:cxn>
                <a:cxn ang="0">
                  <a:pos x="18" y="48"/>
                </a:cxn>
                <a:cxn ang="0">
                  <a:pos x="18" y="30"/>
                </a:cxn>
                <a:cxn ang="0">
                  <a:pos x="30" y="12"/>
                </a:cxn>
                <a:cxn ang="0">
                  <a:pos x="48" y="12"/>
                </a:cxn>
                <a:cxn ang="0">
                  <a:pos x="48" y="12"/>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5" name="Freeform 25"/>
            <p:cNvSpPr>
              <a:spLocks noEditPoints="1"/>
            </p:cNvSpPr>
            <p:nvPr userDrawn="1"/>
          </p:nvSpPr>
          <p:spPr bwMode="ltGray">
            <a:xfrm>
              <a:off x="3779" y="3872"/>
              <a:ext cx="90" cy="108"/>
            </a:xfrm>
            <a:custGeom>
              <a:avLst/>
              <a:gdLst/>
              <a:ahLst/>
              <a:cxnLst>
                <a:cxn ang="0">
                  <a:pos x="12" y="96"/>
                </a:cxn>
                <a:cxn ang="0">
                  <a:pos x="24" y="108"/>
                </a:cxn>
                <a:cxn ang="0">
                  <a:pos x="42" y="108"/>
                </a:cxn>
                <a:cxn ang="0">
                  <a:pos x="66" y="102"/>
                </a:cxn>
                <a:cxn ang="0">
                  <a:pos x="84" y="78"/>
                </a:cxn>
                <a:cxn ang="0">
                  <a:pos x="90" y="66"/>
                </a:cxn>
                <a:cxn ang="0">
                  <a:pos x="84" y="48"/>
                </a:cxn>
                <a:cxn ang="0">
                  <a:pos x="66" y="24"/>
                </a:cxn>
                <a:cxn ang="0">
                  <a:pos x="48" y="12"/>
                </a:cxn>
                <a:cxn ang="0">
                  <a:pos x="36" y="0"/>
                </a:cxn>
                <a:cxn ang="0">
                  <a:pos x="30" y="0"/>
                </a:cxn>
                <a:cxn ang="0">
                  <a:pos x="30" y="0"/>
                </a:cxn>
                <a:cxn ang="0">
                  <a:pos x="24" y="0"/>
                </a:cxn>
                <a:cxn ang="0">
                  <a:pos x="12" y="30"/>
                </a:cxn>
                <a:cxn ang="0">
                  <a:pos x="0" y="54"/>
                </a:cxn>
                <a:cxn ang="0">
                  <a:pos x="0" y="78"/>
                </a:cxn>
                <a:cxn ang="0">
                  <a:pos x="12" y="96"/>
                </a:cxn>
                <a:cxn ang="0">
                  <a:pos x="12" y="96"/>
                </a:cxn>
                <a:cxn ang="0">
                  <a:pos x="12" y="72"/>
                </a:cxn>
                <a:cxn ang="0">
                  <a:pos x="18" y="54"/>
                </a:cxn>
                <a:cxn ang="0">
                  <a:pos x="24" y="36"/>
                </a:cxn>
                <a:cxn ang="0">
                  <a:pos x="30" y="18"/>
                </a:cxn>
                <a:cxn ang="0">
                  <a:pos x="30" y="12"/>
                </a:cxn>
                <a:cxn ang="0">
                  <a:pos x="48" y="24"/>
                </a:cxn>
                <a:cxn ang="0">
                  <a:pos x="66" y="36"/>
                </a:cxn>
                <a:cxn ang="0">
                  <a:pos x="78" y="54"/>
                </a:cxn>
                <a:cxn ang="0">
                  <a:pos x="78" y="72"/>
                </a:cxn>
                <a:cxn ang="0">
                  <a:pos x="72" y="84"/>
                </a:cxn>
                <a:cxn ang="0">
                  <a:pos x="48" y="96"/>
                </a:cxn>
                <a:cxn ang="0">
                  <a:pos x="36" y="96"/>
                </a:cxn>
                <a:cxn ang="0">
                  <a:pos x="24" y="90"/>
                </a:cxn>
                <a:cxn ang="0">
                  <a:pos x="18" y="84"/>
                </a:cxn>
                <a:cxn ang="0">
                  <a:pos x="12" y="72"/>
                </a:cxn>
                <a:cxn ang="0">
                  <a:pos x="12" y="72"/>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6" name="Freeform 26"/>
            <p:cNvSpPr>
              <a:spLocks noEditPoints="1"/>
            </p:cNvSpPr>
            <p:nvPr userDrawn="1"/>
          </p:nvSpPr>
          <p:spPr bwMode="ltGray">
            <a:xfrm>
              <a:off x="2400" y="3872"/>
              <a:ext cx="72" cy="90"/>
            </a:xfrm>
            <a:custGeom>
              <a:avLst/>
              <a:gdLst/>
              <a:ahLst/>
              <a:cxnLst>
                <a:cxn ang="0">
                  <a:pos x="71" y="90"/>
                </a:cxn>
                <a:cxn ang="0">
                  <a:pos x="71" y="60"/>
                </a:cxn>
                <a:cxn ang="0">
                  <a:pos x="71" y="36"/>
                </a:cxn>
                <a:cxn ang="0">
                  <a:pos x="60" y="12"/>
                </a:cxn>
                <a:cxn ang="0">
                  <a:pos x="36" y="0"/>
                </a:cxn>
                <a:cxn ang="0">
                  <a:pos x="12" y="12"/>
                </a:cxn>
                <a:cxn ang="0">
                  <a:pos x="0" y="36"/>
                </a:cxn>
                <a:cxn ang="0">
                  <a:pos x="6" y="60"/>
                </a:cxn>
                <a:cxn ang="0">
                  <a:pos x="30" y="78"/>
                </a:cxn>
                <a:cxn ang="0">
                  <a:pos x="54" y="90"/>
                </a:cxn>
                <a:cxn ang="0">
                  <a:pos x="71" y="90"/>
                </a:cxn>
                <a:cxn ang="0">
                  <a:pos x="71" y="90"/>
                </a:cxn>
                <a:cxn ang="0">
                  <a:pos x="24" y="18"/>
                </a:cxn>
                <a:cxn ang="0">
                  <a:pos x="42" y="18"/>
                </a:cxn>
                <a:cxn ang="0">
                  <a:pos x="54" y="18"/>
                </a:cxn>
                <a:cxn ang="0">
                  <a:pos x="60" y="42"/>
                </a:cxn>
                <a:cxn ang="0">
                  <a:pos x="60" y="66"/>
                </a:cxn>
                <a:cxn ang="0">
                  <a:pos x="60" y="72"/>
                </a:cxn>
                <a:cxn ang="0">
                  <a:pos x="60" y="78"/>
                </a:cxn>
                <a:cxn ang="0">
                  <a:pos x="42" y="72"/>
                </a:cxn>
                <a:cxn ang="0">
                  <a:pos x="24" y="66"/>
                </a:cxn>
                <a:cxn ang="0">
                  <a:pos x="12" y="48"/>
                </a:cxn>
                <a:cxn ang="0">
                  <a:pos x="12" y="30"/>
                </a:cxn>
                <a:cxn ang="0">
                  <a:pos x="24" y="18"/>
                </a:cxn>
                <a:cxn ang="0">
                  <a:pos x="24" y="18"/>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87"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w="9525">
              <a:noFill/>
              <a:round/>
              <a:headEnd/>
              <a:tailEnd/>
            </a:ln>
            <a:effectLst/>
          </p:spPr>
          <p:txBody>
            <a:bodyPr/>
            <a:lstStyle/>
            <a:p>
              <a:endParaRPr lang="en-US"/>
            </a:p>
          </p:txBody>
        </p:sp>
        <p:sp>
          <p:nvSpPr>
            <p:cNvPr id="117788"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7789"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w="9525">
              <a:noFill/>
              <a:round/>
              <a:headEnd/>
              <a:tailEnd/>
            </a:ln>
            <a:effectLst/>
          </p:spPr>
          <p:txBody>
            <a:bodyPr/>
            <a:lstStyle/>
            <a:p>
              <a:endParaRPr lang="en-US"/>
            </a:p>
          </p:txBody>
        </p:sp>
        <p:sp>
          <p:nvSpPr>
            <p:cNvPr id="117790" name="Freeform 30"/>
            <p:cNvSpPr>
              <a:spLocks noEditPoints="1"/>
            </p:cNvSpPr>
            <p:nvPr userDrawn="1"/>
          </p:nvSpPr>
          <p:spPr bwMode="ltGray">
            <a:xfrm>
              <a:off x="3743" y="3788"/>
              <a:ext cx="90" cy="96"/>
            </a:xfrm>
            <a:custGeom>
              <a:avLst/>
              <a:gdLst/>
              <a:ahLst/>
              <a:cxnLst>
                <a:cxn ang="0">
                  <a:pos x="66" y="96"/>
                </a:cxn>
                <a:cxn ang="0">
                  <a:pos x="78" y="66"/>
                </a:cxn>
                <a:cxn ang="0">
                  <a:pos x="90" y="42"/>
                </a:cxn>
                <a:cxn ang="0">
                  <a:pos x="78" y="18"/>
                </a:cxn>
                <a:cxn ang="0">
                  <a:pos x="60" y="0"/>
                </a:cxn>
                <a:cxn ang="0">
                  <a:pos x="30" y="6"/>
                </a:cxn>
                <a:cxn ang="0">
                  <a:pos x="18" y="18"/>
                </a:cxn>
                <a:cxn ang="0">
                  <a:pos x="6" y="30"/>
                </a:cxn>
                <a:cxn ang="0">
                  <a:pos x="0" y="42"/>
                </a:cxn>
                <a:cxn ang="0">
                  <a:pos x="6" y="60"/>
                </a:cxn>
                <a:cxn ang="0">
                  <a:pos x="24" y="78"/>
                </a:cxn>
                <a:cxn ang="0">
                  <a:pos x="48" y="90"/>
                </a:cxn>
                <a:cxn ang="0">
                  <a:pos x="66" y="96"/>
                </a:cxn>
                <a:cxn ang="0">
                  <a:pos x="66" y="96"/>
                </a:cxn>
                <a:cxn ang="0">
                  <a:pos x="42" y="18"/>
                </a:cxn>
                <a:cxn ang="0">
                  <a:pos x="60" y="18"/>
                </a:cxn>
                <a:cxn ang="0">
                  <a:pos x="72" y="24"/>
                </a:cxn>
                <a:cxn ang="0">
                  <a:pos x="72" y="36"/>
                </a:cxn>
                <a:cxn ang="0">
                  <a:pos x="72" y="48"/>
                </a:cxn>
                <a:cxn ang="0">
                  <a:pos x="66" y="72"/>
                </a:cxn>
                <a:cxn ang="0">
                  <a:pos x="60" y="78"/>
                </a:cxn>
                <a:cxn ang="0">
                  <a:pos x="60" y="84"/>
                </a:cxn>
                <a:cxn ang="0">
                  <a:pos x="42" y="72"/>
                </a:cxn>
                <a:cxn ang="0">
                  <a:pos x="30" y="66"/>
                </a:cxn>
                <a:cxn ang="0">
                  <a:pos x="18" y="42"/>
                </a:cxn>
                <a:cxn ang="0">
                  <a:pos x="24" y="30"/>
                </a:cxn>
                <a:cxn ang="0">
                  <a:pos x="42" y="18"/>
                </a:cxn>
                <a:cxn ang="0">
                  <a:pos x="42" y="18"/>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91" name="Freeform 31"/>
            <p:cNvSpPr>
              <a:spLocks noEditPoints="1"/>
            </p:cNvSpPr>
            <p:nvPr userDrawn="1"/>
          </p:nvSpPr>
          <p:spPr bwMode="ltGray">
            <a:xfrm>
              <a:off x="5422" y="3603"/>
              <a:ext cx="72" cy="108"/>
            </a:xfrm>
            <a:custGeom>
              <a:avLst/>
              <a:gdLst/>
              <a:ahLst/>
              <a:cxnLst>
                <a:cxn ang="0">
                  <a:pos x="0" y="90"/>
                </a:cxn>
                <a:cxn ang="0">
                  <a:pos x="12" y="102"/>
                </a:cxn>
                <a:cxn ang="0">
                  <a:pos x="24" y="108"/>
                </a:cxn>
                <a:cxn ang="0">
                  <a:pos x="48" y="108"/>
                </a:cxn>
                <a:cxn ang="0">
                  <a:pos x="66" y="96"/>
                </a:cxn>
                <a:cxn ang="0">
                  <a:pos x="72" y="66"/>
                </a:cxn>
                <a:cxn ang="0">
                  <a:pos x="66" y="42"/>
                </a:cxn>
                <a:cxn ang="0">
                  <a:pos x="60" y="18"/>
                </a:cxn>
                <a:cxn ang="0">
                  <a:pos x="48" y="6"/>
                </a:cxn>
                <a:cxn ang="0">
                  <a:pos x="42" y="0"/>
                </a:cxn>
                <a:cxn ang="0">
                  <a:pos x="42" y="0"/>
                </a:cxn>
                <a:cxn ang="0">
                  <a:pos x="36" y="0"/>
                </a:cxn>
                <a:cxn ang="0">
                  <a:pos x="18" y="24"/>
                </a:cxn>
                <a:cxn ang="0">
                  <a:pos x="6" y="48"/>
                </a:cxn>
                <a:cxn ang="0">
                  <a:pos x="0" y="66"/>
                </a:cxn>
                <a:cxn ang="0">
                  <a:pos x="0" y="90"/>
                </a:cxn>
                <a:cxn ang="0">
                  <a:pos x="0" y="90"/>
                </a:cxn>
                <a:cxn ang="0">
                  <a:pos x="12" y="66"/>
                </a:cxn>
                <a:cxn ang="0">
                  <a:pos x="18" y="48"/>
                </a:cxn>
                <a:cxn ang="0">
                  <a:pos x="24" y="36"/>
                </a:cxn>
                <a:cxn ang="0">
                  <a:pos x="30" y="24"/>
                </a:cxn>
                <a:cxn ang="0">
                  <a:pos x="36" y="18"/>
                </a:cxn>
                <a:cxn ang="0">
                  <a:pos x="54" y="30"/>
                </a:cxn>
                <a:cxn ang="0">
                  <a:pos x="60" y="48"/>
                </a:cxn>
                <a:cxn ang="0">
                  <a:pos x="66" y="72"/>
                </a:cxn>
                <a:cxn ang="0">
                  <a:pos x="66" y="84"/>
                </a:cxn>
                <a:cxn ang="0">
                  <a:pos x="54" y="96"/>
                </a:cxn>
                <a:cxn ang="0">
                  <a:pos x="30" y="102"/>
                </a:cxn>
                <a:cxn ang="0">
                  <a:pos x="24" y="96"/>
                </a:cxn>
                <a:cxn ang="0">
                  <a:pos x="12" y="90"/>
                </a:cxn>
                <a:cxn ang="0">
                  <a:pos x="12" y="78"/>
                </a:cxn>
                <a:cxn ang="0">
                  <a:pos x="12" y="66"/>
                </a:cxn>
                <a:cxn ang="0">
                  <a:pos x="12" y="66"/>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w="9525">
              <a:noFill/>
              <a:round/>
              <a:headEnd/>
              <a:tailEnd/>
            </a:ln>
          </p:spPr>
          <p:txBody>
            <a:bodyPr/>
            <a:lstStyle/>
            <a:p>
              <a:endParaRPr lang="en-US"/>
            </a:p>
          </p:txBody>
        </p:sp>
        <p:sp>
          <p:nvSpPr>
            <p:cNvPr id="117792"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w="9525">
              <a:noFill/>
              <a:miter lim="800000"/>
              <a:headEnd/>
              <a:tailEnd/>
            </a:ln>
            <a:effectLst/>
          </p:spPr>
          <p:txBody>
            <a:bodyPr/>
            <a:lstStyle/>
            <a:p>
              <a:endParaRPr lang="en-US"/>
            </a:p>
          </p:txBody>
        </p:sp>
        <p:sp>
          <p:nvSpPr>
            <p:cNvPr id="117793"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w="9525">
              <a:noFill/>
              <a:miter lim="800000"/>
              <a:headEnd/>
              <a:tailEnd/>
            </a:ln>
            <a:effectLst/>
          </p:spPr>
          <p:txBody>
            <a:bodyPr/>
            <a:lstStyle/>
            <a:p>
              <a:endParaRPr lang="en-US"/>
            </a:p>
          </p:txBody>
        </p:sp>
        <p:sp>
          <p:nvSpPr>
            <p:cNvPr id="117794"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w="9525">
              <a:noFill/>
              <a:round/>
              <a:headEnd/>
              <a:tailEnd/>
            </a:ln>
            <a:effectLst/>
          </p:spPr>
          <p:txBody>
            <a:bodyPr/>
            <a:lstStyle/>
            <a:p>
              <a:endParaRPr lang="en-US"/>
            </a:p>
          </p:txBody>
        </p:sp>
        <p:sp>
          <p:nvSpPr>
            <p:cNvPr id="117795" name="Freeform 35"/>
            <p:cNvSpPr>
              <a:spLocks/>
            </p:cNvSpPr>
            <p:nvPr userDrawn="1"/>
          </p:nvSpPr>
          <p:spPr bwMode="ltGray">
            <a:xfrm>
              <a:off x="4306" y="1529"/>
              <a:ext cx="252" cy="1576"/>
            </a:xfrm>
            <a:custGeom>
              <a:avLst/>
              <a:gdLst/>
              <a:ahLst/>
              <a:cxnLst>
                <a:cxn ang="0">
                  <a:pos x="252" y="1576"/>
                </a:cxn>
                <a:cxn ang="0">
                  <a:pos x="12" y="84"/>
                </a:cxn>
                <a:cxn ang="0">
                  <a:pos x="12" y="60"/>
                </a:cxn>
                <a:cxn ang="0">
                  <a:pos x="0" y="12"/>
                </a:cxn>
                <a:cxn ang="0">
                  <a:pos x="72" y="0"/>
                </a:cxn>
                <a:cxn ang="0">
                  <a:pos x="72" y="0"/>
                </a:cxn>
                <a:cxn ang="0">
                  <a:pos x="78" y="48"/>
                </a:cxn>
                <a:cxn ang="0">
                  <a:pos x="88" y="66"/>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endParaRPr lang="en-US"/>
            </a:p>
          </p:txBody>
        </p:sp>
        <p:sp>
          <p:nvSpPr>
            <p:cNvPr id="117796" name="Freeform 36"/>
            <p:cNvSpPr>
              <a:spLocks/>
            </p:cNvSpPr>
            <p:nvPr userDrawn="1"/>
          </p:nvSpPr>
          <p:spPr bwMode="ltGray">
            <a:xfrm>
              <a:off x="4169" y="1421"/>
              <a:ext cx="317" cy="138"/>
            </a:xfrm>
            <a:custGeom>
              <a:avLst/>
              <a:gdLst/>
              <a:ahLst/>
              <a:cxnLst>
                <a:cxn ang="0">
                  <a:pos x="161" y="0"/>
                </a:cxn>
                <a:cxn ang="0">
                  <a:pos x="227" y="6"/>
                </a:cxn>
                <a:cxn ang="0">
                  <a:pos x="275" y="36"/>
                </a:cxn>
                <a:cxn ang="0">
                  <a:pos x="304" y="78"/>
                </a:cxn>
                <a:cxn ang="0">
                  <a:pos x="316" y="138"/>
                </a:cxn>
                <a:cxn ang="0">
                  <a:pos x="0" y="138"/>
                </a:cxn>
                <a:cxn ang="0">
                  <a:pos x="11" y="78"/>
                </a:cxn>
                <a:cxn ang="0">
                  <a:pos x="47" y="36"/>
                </a:cxn>
                <a:cxn ang="0">
                  <a:pos x="95" y="6"/>
                </a:cxn>
                <a:cxn ang="0">
                  <a:pos x="161" y="0"/>
                </a:cxn>
                <a:cxn ang="0">
                  <a:pos x="161" y="0"/>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w="9525">
              <a:noFill/>
              <a:round/>
              <a:headEnd/>
              <a:tailEnd/>
            </a:ln>
          </p:spPr>
          <p:txBody>
            <a:bodyPr/>
            <a:lstStyle/>
            <a:p>
              <a:endParaRPr lang="en-US"/>
            </a:p>
          </p:txBody>
        </p:sp>
      </p:grpSp>
      <p:sp>
        <p:nvSpPr>
          <p:cNvPr id="117797" name="Rectangle 37"/>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7798" name="Rectangle 3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7799" name="Rectangle 39"/>
          <p:cNvSpPr>
            <a:spLocks noGrp="1" noChangeArrowheads="1"/>
          </p:cNvSpPr>
          <p:nvPr>
            <p:ph type="dt" sz="half" idx="2"/>
          </p:nvPr>
        </p:nvSpPr>
        <p:spPr bwMode="auto">
          <a:xfrm>
            <a:off x="457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17800" name="Rectangle 40"/>
          <p:cNvSpPr>
            <a:spLocks noGrp="1" noChangeArrowheads="1"/>
          </p:cNvSpPr>
          <p:nvPr>
            <p:ph type="ftr" sz="quarter" idx="3"/>
          </p:nvPr>
        </p:nvSpPr>
        <p:spPr bwMode="auto">
          <a:xfrm>
            <a:off x="3124200" y="62785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117801" name="Rectangle 41"/>
          <p:cNvSpPr>
            <a:spLocks noGrp="1" noChangeArrowheads="1"/>
          </p:cNvSpPr>
          <p:nvPr>
            <p:ph type="sldNum" sz="quarter" idx="4"/>
          </p:nvPr>
        </p:nvSpPr>
        <p:spPr bwMode="auto">
          <a:xfrm>
            <a:off x="6553200" y="6278563"/>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A33FA0EA-3DAF-4B0D-991A-12DA2013B59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476250"/>
            <a:ext cx="7772400" cy="3032125"/>
          </a:xfrm>
        </p:spPr>
        <p:txBody>
          <a:bodyPr/>
          <a:lstStyle/>
          <a:p>
            <a:r>
              <a:rPr lang="sr-Cyrl-CS" sz="1800" b="1" dirty="0"/>
              <a:t>САВЕЗ САМОСТАЛНИХ СИНДИКАТА СРБИЈЕ </a:t>
            </a:r>
            <a:br>
              <a:rPr lang="sr-Cyrl-CS" sz="1800" b="1" dirty="0"/>
            </a:br>
            <a:br>
              <a:rPr lang="sr-Cyrl-CS" sz="1800" b="1" dirty="0"/>
            </a:br>
            <a:r>
              <a:rPr lang="sr-Cyrl-CS" sz="1800" b="1" dirty="0"/>
              <a:t>САМОСТАЛНИ СИНДИКАТ ПРЕДШКОЛСКО ОБРАЗОВАЊА И ВАСПИТАЊА СРБИЈЕ</a:t>
            </a:r>
            <a:br>
              <a:rPr lang="en-US" sz="1800" b="1" dirty="0"/>
            </a:br>
            <a:br>
              <a:rPr lang="sr-Cyrl-CS" sz="1800" b="1" dirty="0"/>
            </a:br>
            <a:r>
              <a:rPr lang="en-US" sz="1800" b="1" dirty="0"/>
              <a:t>  </a:t>
            </a:r>
            <a:r>
              <a:rPr lang="en-US" sz="1800" dirty="0"/>
              <a:t> </a:t>
            </a:r>
            <a:endParaRPr lang="en-US" sz="1800" b="1" dirty="0"/>
          </a:p>
        </p:txBody>
      </p:sp>
      <p:sp>
        <p:nvSpPr>
          <p:cNvPr id="2051" name="Rectangle 3"/>
          <p:cNvSpPr>
            <a:spLocks noGrp="1" noChangeArrowheads="1"/>
          </p:cNvSpPr>
          <p:nvPr>
            <p:ph type="subTitle" idx="1"/>
          </p:nvPr>
        </p:nvSpPr>
        <p:spPr/>
        <p:txBody>
          <a:bodyPr/>
          <a:lstStyle/>
          <a:p>
            <a:pPr>
              <a:lnSpc>
                <a:spcPct val="90000"/>
              </a:lnSpc>
            </a:pPr>
            <a:r>
              <a:rPr lang="sr-Cyrl-CS" sz="2800" b="1" i="1" dirty="0">
                <a:solidFill>
                  <a:schemeClr val="bg1"/>
                </a:solidFill>
              </a:rPr>
              <a:t>ПРАВНА ЗАШТИА ЗАПОСЛЕНИХ ОД ЗЛОСТАВЉАЊА НА РАДУ </a:t>
            </a:r>
          </a:p>
        </p:txBody>
      </p:sp>
      <p:sp>
        <p:nvSpPr>
          <p:cNvPr id="2059" name="Rectangle 11"/>
          <p:cNvSpPr>
            <a:spLocks noChangeArrowheads="1"/>
          </p:cNvSpPr>
          <p:nvPr/>
        </p:nvSpPr>
        <p:spPr bwMode="auto">
          <a:xfrm>
            <a:off x="2484438" y="765175"/>
            <a:ext cx="184150" cy="366713"/>
          </a:xfrm>
          <a:prstGeom prst="rect">
            <a:avLst/>
          </a:prstGeom>
          <a:noFill/>
          <a:ln w="9525">
            <a:noFill/>
            <a:miter lim="800000"/>
            <a:headEnd/>
            <a:tailEnd/>
          </a:ln>
          <a:effectLst/>
        </p:spPr>
        <p:txBody>
          <a:bodyPr wrap="none">
            <a:spAutoFit/>
          </a:bodyPr>
          <a:lstStyle/>
          <a:p>
            <a:endParaRPr lang="en-US" b="1">
              <a:solidFill>
                <a:schemeClr val="bg1"/>
              </a:solidFill>
              <a:effectLst>
                <a:outerShdw blurRad="38100" dist="38100" dir="2700000" algn="tl">
                  <a:srgbClr val="000000"/>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flipV="1">
            <a:off x="1116013" y="188913"/>
            <a:ext cx="7570787" cy="88900"/>
          </a:xfrm>
        </p:spPr>
        <p:txBody>
          <a:bodyPr/>
          <a:lstStyle/>
          <a:p>
            <a:endParaRPr lang="en-US" sz="3400" b="1">
              <a:solidFill>
                <a:schemeClr val="bg1"/>
              </a:solidFill>
            </a:endParaRPr>
          </a:p>
        </p:txBody>
      </p:sp>
      <p:sp>
        <p:nvSpPr>
          <p:cNvPr id="29699" name="Rectangle 3"/>
          <p:cNvSpPr>
            <a:spLocks noGrp="1" noChangeArrowheads="1"/>
          </p:cNvSpPr>
          <p:nvPr>
            <p:ph type="body" idx="1"/>
          </p:nvPr>
        </p:nvSpPr>
        <p:spPr>
          <a:xfrm>
            <a:off x="0" y="476250"/>
            <a:ext cx="8624888" cy="6381750"/>
          </a:xfrm>
        </p:spPr>
        <p:txBody>
          <a:bodyPr/>
          <a:lstStyle/>
          <a:p>
            <a:pPr>
              <a:lnSpc>
                <a:spcPct val="80000"/>
              </a:lnSpc>
            </a:pPr>
            <a:r>
              <a:rPr lang="sr-Cyrl-CS" sz="2400" b="1" dirty="0"/>
              <a:t>ПОСТУПАК ЗА ЗАШТИТУ ОД ЗЛОСТАВЉАЊА КОД ПОСЛОДАВЦА</a:t>
            </a:r>
          </a:p>
          <a:p>
            <a:pPr>
              <a:lnSpc>
                <a:spcPct val="80000"/>
              </a:lnSpc>
            </a:pPr>
            <a:endParaRPr lang="sr-Cyrl-CS" sz="1800" b="1" dirty="0"/>
          </a:p>
          <a:p>
            <a:pPr>
              <a:lnSpc>
                <a:spcPct val="80000"/>
              </a:lnSpc>
            </a:pPr>
            <a:r>
              <a:rPr lang="sr-Cyrl-CS" sz="1800" b="1" dirty="0"/>
              <a:t>ПОСТУПАК ЗА ЗАШТИТУ ОД ЗЛОСТАВЉАЊА КОД ПОСЛОДАВЦА ПОКРЕЋЕ СЕ </a:t>
            </a:r>
            <a:r>
              <a:rPr lang="sr-Cyrl-CS" sz="1600" b="1" i="1" dirty="0"/>
              <a:t>ПОДНОШЕЊЕМ ОБРАЗЛОЖЕНОГ ПИСМЕНОГ ЗАХТЕВА ПОСЛОДАВЦУ (прописани су елементи овог Захтева), при чему се разликује процедура у зависности од тога да ли мобинг врши одговорно лице код Послодавца или запослени.</a:t>
            </a:r>
          </a:p>
          <a:p>
            <a:pPr>
              <a:lnSpc>
                <a:spcPct val="80000"/>
              </a:lnSpc>
              <a:buFont typeface="Wingdings" pitchFamily="2" charset="2"/>
              <a:buNone/>
            </a:pPr>
            <a:endParaRPr lang="sr-Cyrl-CS" sz="2800" b="1" i="1" dirty="0"/>
          </a:p>
          <a:p>
            <a:pPr>
              <a:lnSpc>
                <a:spcPct val="80000"/>
              </a:lnSpc>
            </a:pPr>
            <a:r>
              <a:rPr lang="sr-Cyrl-CS" sz="1800" b="1" dirty="0"/>
              <a:t>ПРАВО НА ПОДНОШЕЊЕ ЗАХТЕВА ИМА:</a:t>
            </a:r>
          </a:p>
          <a:p>
            <a:pPr>
              <a:lnSpc>
                <a:spcPct val="80000"/>
              </a:lnSpc>
            </a:pPr>
            <a:endParaRPr lang="sr-Cyrl-CS" sz="1800" b="1" dirty="0"/>
          </a:p>
          <a:p>
            <a:pPr>
              <a:lnSpc>
                <a:spcPct val="80000"/>
              </a:lnSpc>
            </a:pPr>
            <a:r>
              <a:rPr lang="sr-Cyrl-CS" sz="1400" b="1" dirty="0"/>
              <a:t>ЗАПОСЛЕНИ КОЈИ СМАТРА ДА ЈЕ ИЗЛОЖЕН ЗЛОСТАВЉАЊУ</a:t>
            </a:r>
          </a:p>
          <a:p>
            <a:pPr>
              <a:lnSpc>
                <a:spcPct val="80000"/>
              </a:lnSpc>
            </a:pPr>
            <a:endParaRPr lang="sr-Cyrl-CS" sz="1400" b="1" dirty="0"/>
          </a:p>
          <a:p>
            <a:pPr>
              <a:lnSpc>
                <a:spcPct val="80000"/>
              </a:lnSpc>
            </a:pPr>
            <a:r>
              <a:rPr lang="sr-Cyrl-CS" sz="1400" b="1" dirty="0"/>
              <a:t>ПРЕДСТАВНИК СИНДИКАТА </a:t>
            </a:r>
          </a:p>
          <a:p>
            <a:pPr>
              <a:lnSpc>
                <a:spcPct val="80000"/>
              </a:lnSpc>
            </a:pPr>
            <a:endParaRPr lang="sr-Cyrl-CS" sz="1400" b="1" dirty="0"/>
          </a:p>
          <a:p>
            <a:pPr>
              <a:lnSpc>
                <a:spcPct val="80000"/>
              </a:lnSpc>
            </a:pPr>
            <a:r>
              <a:rPr lang="sr-Cyrl-CS" sz="1400" b="1" dirty="0"/>
              <a:t>ЛИЦЕ НАДЛЕЖНО ЗА ПОСЛОВЕ БЕЗБЕДНОСТИ И ЗДРАВЉА НА РАДУ</a:t>
            </a:r>
          </a:p>
          <a:p>
            <a:pPr>
              <a:lnSpc>
                <a:spcPct val="80000"/>
              </a:lnSpc>
            </a:pPr>
            <a:endParaRPr lang="sr-Cyrl-CS" sz="1400" b="1" dirty="0"/>
          </a:p>
          <a:p>
            <a:pPr>
              <a:lnSpc>
                <a:spcPct val="80000"/>
              </a:lnSpc>
            </a:pPr>
            <a:r>
              <a:rPr lang="sr-Cyrl-CS" sz="1400" b="1" dirty="0"/>
              <a:t> ПРЕДСТАВНИК ЗАПОСЛЕНИХ ЗА БЕЗБЕДНОСТ И ЗДРАВЉЕ НА РАДУ</a:t>
            </a:r>
          </a:p>
          <a:p>
            <a:pPr>
              <a:lnSpc>
                <a:spcPct val="80000"/>
              </a:lnSpc>
            </a:pPr>
            <a:endParaRPr lang="sr-Cyrl-CS" sz="1400" b="1" dirty="0"/>
          </a:p>
          <a:p>
            <a:pPr>
              <a:lnSpc>
                <a:spcPct val="80000"/>
              </a:lnSpc>
            </a:pPr>
            <a:r>
              <a:rPr lang="sr-Cyrl-CS" sz="1400" b="1" dirty="0"/>
              <a:t> ИЛИ ОДБОР ЗА БЕЗБЕДНОСТ И ЗДРАВЉЕ НА РАДУ </a:t>
            </a:r>
          </a:p>
          <a:p>
            <a:pPr>
              <a:lnSpc>
                <a:spcPct val="80000"/>
              </a:lnSpc>
            </a:pPr>
            <a:r>
              <a:rPr lang="sr-Cyrl-CS" sz="1400" b="1" dirty="0"/>
              <a:t>УЗ САГЛАСНОСТ ЗАПОСЛЕНОГ КОЈИ СМАТРА ДА ЈЕ ИЗЛОЖЕН ЗЛОСТАВЉАЊУ.</a:t>
            </a:r>
            <a:endParaRPr lang="en-US" sz="1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a:t>Како се, још, може запослени заштити након покретања поступка заштите</a:t>
            </a:r>
          </a:p>
          <a:p>
            <a:pPr>
              <a:buNone/>
            </a:pPr>
            <a:r>
              <a:rPr lang="sr-Cyrl-RS" dirty="0"/>
              <a:t>-</a:t>
            </a:r>
            <a:r>
              <a:rPr lang="sr-Cyrl-RS" sz="1600" dirty="0"/>
              <a:t>Обавеза Послодавца да “мобера” премести у другу радну средину или га удаљи са рада, уз накнаду зараде</a:t>
            </a:r>
          </a:p>
          <a:p>
            <a:pPr>
              <a:buNone/>
            </a:pPr>
            <a:r>
              <a:rPr lang="sr-Cyrl-RS" sz="1600" dirty="0"/>
              <a:t>-Уколико Послодавац то не не учини, Право запосленог који је изложен злостављању да одбије да ради, ако му прети опасност по живот по мишљењу Службе медицине рада.</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539750" y="0"/>
            <a:ext cx="8147050" cy="6858000"/>
          </a:xfrm>
        </p:spPr>
        <p:txBody>
          <a:bodyPr/>
          <a:lstStyle/>
          <a:p>
            <a:pPr algn="r">
              <a:lnSpc>
                <a:spcPct val="80000"/>
              </a:lnSpc>
              <a:buFont typeface="Wingdings" pitchFamily="2" charset="2"/>
              <a:buNone/>
            </a:pPr>
            <a:r>
              <a:rPr lang="sr-Cyrl-CS" sz="1300" b="1" dirty="0">
                <a:solidFill>
                  <a:schemeClr val="bg1"/>
                </a:solidFill>
              </a:rPr>
              <a:t>;</a:t>
            </a:r>
            <a:endParaRPr lang="en-US" sz="1300" b="1" dirty="0">
              <a:solidFill>
                <a:schemeClr val="bg1"/>
              </a:solidFill>
            </a:endParaRPr>
          </a:p>
          <a:p>
            <a:pPr lvl="1"/>
            <a:r>
              <a:rPr lang="sr-Cyrl-CS" sz="1300" b="1" dirty="0"/>
              <a:t>МЕДИЈАЦИЈА /ПОСРЕДОВАЊЕ/</a:t>
            </a:r>
          </a:p>
          <a:p>
            <a:pPr lvl="1"/>
            <a:r>
              <a:rPr lang="sr-Cyrl-CS" sz="1300" b="1" dirty="0"/>
              <a:t>МЕДИЈАЦИЈА ЈЕ ПОКУШАЈ ДА СЕ СПОРНО ПИТАЊЕ РАЗРЕШИ СПОРАЗУМОМ</a:t>
            </a:r>
          </a:p>
          <a:p>
            <a:pPr lvl="1"/>
            <a:r>
              <a:rPr lang="sr-Cyrl-CS" sz="1300" b="1" dirty="0"/>
              <a:t>УЧЕСНИЦИ У ПОСТУПКУ МЕДИЈАЦИЈЕ: </a:t>
            </a:r>
          </a:p>
          <a:p>
            <a:pPr lvl="2"/>
            <a:r>
              <a:rPr lang="sr-Cyrl-CS" sz="1300" b="1" dirty="0"/>
              <a:t>СТРАНЕ У СПОРУ (ЗАПОСЛЕНИ КОЈИ ЈЕ ИЗЛОЖЕН ЗЛОСТАВЉАЊУ И ЛИЦЕ КОЈЕ СЕ ТЕРЕТИ ЗА ЗЛОСТАВЉАЊЕ), </a:t>
            </a:r>
          </a:p>
          <a:p>
            <a:pPr lvl="2"/>
            <a:r>
              <a:rPr lang="sr-Cyrl-CS" sz="1300" b="1" dirty="0"/>
              <a:t>МЕДИЈАТОР</a:t>
            </a:r>
          </a:p>
          <a:p>
            <a:pPr lvl="2"/>
            <a:r>
              <a:rPr lang="sr-Cyrl-CS" sz="1300" b="1" dirty="0"/>
              <a:t> И ПРЕДСТАВНИК ПОСЛОДАВЦА АКО НИЈЕ СТРАНА У СПОРУ</a:t>
            </a:r>
          </a:p>
          <a:p>
            <a:pPr lvl="1"/>
            <a:r>
              <a:rPr lang="sr-Cyrl-CS" sz="1300" b="1" dirty="0"/>
              <a:t>МЕДИЈАТОР:</a:t>
            </a:r>
          </a:p>
          <a:p>
            <a:pPr lvl="2"/>
            <a:r>
              <a:rPr lang="sr-Cyrl-CS" sz="1300" b="1" dirty="0"/>
              <a:t>ЈЕ НЕУТРАЛНА ОСОБА КОЈА ПОСРЕДУЈЕ ИЗМЕЂУ СТРАНА У СПОРУ У ЦИЉУ РЕШАВАЊА ЊИХОВОГ СПОРНОГ ОДНОСА</a:t>
            </a:r>
          </a:p>
          <a:p>
            <a:pPr lvl="2"/>
            <a:r>
              <a:rPr lang="sr-Cyrl-CS" sz="1300" b="1" dirty="0"/>
              <a:t>ЛИЦЕ КОЈЕ УЖИВА  ПОВЕРЕЊЕ СТРАНА У СПОРУ</a:t>
            </a:r>
          </a:p>
          <a:p>
            <a:pPr lvl="2"/>
            <a:r>
              <a:rPr lang="sr-Cyrl-CS" sz="1300" b="1" dirty="0"/>
              <a:t>МОРА ДА ПОСТУПА НЕЗАВИСНО И НЕПРИСТРАСНО.</a:t>
            </a:r>
          </a:p>
          <a:p>
            <a:pPr lvl="1"/>
            <a:r>
              <a:rPr lang="sr-Cyrl-CS" sz="1300" b="1" dirty="0"/>
              <a:t>МЕДИЈАТОР СЕ БИРА:</a:t>
            </a:r>
          </a:p>
          <a:p>
            <a:pPr lvl="2"/>
            <a:r>
              <a:rPr lang="sr-Cyrl-CS" sz="1300" b="1" dirty="0"/>
              <a:t>СА СПИСКА МЕДИЈАТОРА УТВРЂЕНОГ У СКЛАДУ СА</a:t>
            </a:r>
            <a:r>
              <a:rPr lang="sr-Cyrl-CS" sz="1300" b="1" i="1" dirty="0"/>
              <a:t> </a:t>
            </a:r>
            <a:r>
              <a:rPr lang="sr-Cyrl-CS" sz="1300" b="1" dirty="0"/>
              <a:t>КОЛЕКТИВНИМ УГОВОРОМ</a:t>
            </a:r>
          </a:p>
          <a:p>
            <a:pPr lvl="2"/>
            <a:r>
              <a:rPr lang="sr-Cyrl-CS" sz="1300" b="1" dirty="0"/>
              <a:t> ИЛИ СА СПИСКА СОЦИЈАЛНО-ЕКОНОМСКОГ САВЕТА,</a:t>
            </a:r>
          </a:p>
          <a:p>
            <a:pPr lvl="2"/>
            <a:r>
              <a:rPr lang="sr-Cyrl-CS" sz="1300" b="1" dirty="0"/>
              <a:t> А НА ПРЕДЛОГ СОЦИЈАЛНИХ ПАРТНЕРА – ЧЛАНОВАСОЦИЈАЛНО-ЕКОНОМСКОГ САВЕТА, ПРОФЕСИОНАЛНИХ УДРУЖЕЊА ГРАЂАНА ЗА ПОСЛОВЕ МЕДИЈАЦИЈЕ, ОДНОСНО ЗАШТИТЕ ОД ЗЛОСТАВЉАЊА  ОСНОВАНИХ У СКЛАДУ СА ЗАКОНОМ, </a:t>
            </a:r>
          </a:p>
          <a:p>
            <a:pPr lvl="2"/>
            <a:r>
              <a:rPr lang="sr-Cyrl-CS" sz="1300" b="1" dirty="0"/>
              <a:t>ИЛИ СА СПИСКА МЕДИЈАТОРА УТВРЂЕНОГ У СКЛАДУ СА ЗАКОНОМ.</a:t>
            </a:r>
          </a:p>
          <a:p>
            <a:pPr lvl="1"/>
            <a:r>
              <a:rPr lang="sr-Cyrl-CS" sz="1300" b="1" dirty="0"/>
              <a:t>ПОСТУПАК МЕДИЈАЦИЈЕ:</a:t>
            </a:r>
          </a:p>
          <a:p>
            <a:pPr lvl="2"/>
            <a:r>
              <a:rPr lang="sr-Cyrl-CS" sz="1300" b="1" dirty="0"/>
              <a:t>МЕДИЈАТОР ПОМАЖЕ СТРАНАМА ДА ПОСТИГНУ СПОРАЗУМ.</a:t>
            </a:r>
          </a:p>
          <a:p>
            <a:pPr lvl="2"/>
            <a:r>
              <a:rPr lang="sr-Cyrl-CS" sz="1300" b="1" dirty="0"/>
              <a:t>НА ЗАХТЕВ ЗАПОСЛЕНОГ КОЈИ СМАТРА ДА ЈЕ ИЗЛОЖЕН ЗЛОСТАВЉАЊУ, УЧЕСТВУЈЕ И ПРЕДСТАВНИК СИНДИКАТА.</a:t>
            </a:r>
          </a:p>
          <a:p>
            <a:pPr lvl="1"/>
            <a:endParaRPr lang="sr-Cyrl-CS" sz="1600" b="1" dirty="0">
              <a:solidFill>
                <a:schemeClr val="bg1"/>
              </a:solidFill>
            </a:endParaRPr>
          </a:p>
          <a:p>
            <a:pPr>
              <a:lnSpc>
                <a:spcPct val="80000"/>
              </a:lnSpc>
            </a:pPr>
            <a:endParaRPr lang="en-US" sz="1400" b="1"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a:t>Суштина медијације /посредовања/-отклањање злостављања и побољшање међуљудских односа.</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457200" y="260350"/>
            <a:ext cx="8229600" cy="5865813"/>
          </a:xfrm>
        </p:spPr>
        <p:txBody>
          <a:bodyPr/>
          <a:lstStyle/>
          <a:p>
            <a:pPr marL="609600" indent="-609600" algn="r">
              <a:lnSpc>
                <a:spcPct val="80000"/>
              </a:lnSpc>
              <a:buFont typeface="Wingdings" pitchFamily="2" charset="2"/>
              <a:buNone/>
            </a:pPr>
            <a:endParaRPr lang="sr-Latn-CS" sz="2400" dirty="0">
              <a:solidFill>
                <a:schemeClr val="accent1"/>
              </a:solidFill>
            </a:endParaRPr>
          </a:p>
          <a:p>
            <a:pPr marL="990600" lvl="1" indent="-533400">
              <a:lnSpc>
                <a:spcPct val="80000"/>
              </a:lnSpc>
            </a:pPr>
            <a:r>
              <a:rPr lang="sr-Cyrl-CS" sz="2000" dirty="0"/>
              <a:t>РОКОВИ ЗА МЕДИЈАЦИЈУ:</a:t>
            </a:r>
          </a:p>
          <a:p>
            <a:pPr marL="1371600" lvl="2" indent="-457200">
              <a:lnSpc>
                <a:spcPct val="80000"/>
              </a:lnSpc>
            </a:pPr>
            <a:r>
              <a:rPr lang="sr-Cyrl-CS" sz="1800" dirty="0"/>
              <a:t>УЧЕСНИЦИ У СПОРУ СПОРАЗУМНО У РОКУ ОД ТРИ ДАНА БИРАЈУ МЕДИЈАТОРА</a:t>
            </a:r>
          </a:p>
          <a:p>
            <a:pPr marL="1371600" lvl="2" indent="-457200">
              <a:lnSpc>
                <a:spcPct val="80000"/>
              </a:lnSpc>
            </a:pPr>
            <a:r>
              <a:rPr lang="sr-Cyrl-CS" sz="1800" dirty="0"/>
              <a:t>МЕДИЈАЦИЈА СЕ ОКОНЧАВА У РОКУ ОД ОСАМ ДАНА</a:t>
            </a:r>
          </a:p>
          <a:p>
            <a:pPr marL="990600" lvl="1" indent="-533400">
              <a:lnSpc>
                <a:spcPct val="80000"/>
              </a:lnSpc>
            </a:pPr>
            <a:r>
              <a:rPr lang="sr-Cyrl-CS" sz="2000" dirty="0"/>
              <a:t>ЗАВРШЕТАК МЕДИЈАЦИЈА</a:t>
            </a:r>
          </a:p>
          <a:p>
            <a:pPr marL="1371600" lvl="2" indent="-457200">
              <a:lnSpc>
                <a:spcPct val="80000"/>
              </a:lnSpc>
            </a:pPr>
            <a:r>
              <a:rPr lang="sr-Cyrl-CS" sz="1800" dirty="0"/>
              <a:t>СПОРАЗУМ О РЕШАВАЊУ СПОРНОГ ПИТАЊА</a:t>
            </a:r>
          </a:p>
          <a:p>
            <a:pPr marL="1371600" lvl="2" indent="-457200">
              <a:lnSpc>
                <a:spcPct val="80000"/>
              </a:lnSpc>
            </a:pPr>
            <a:r>
              <a:rPr lang="sr-Cyrl-CS" sz="1800" dirty="0"/>
              <a:t>СПОРАЗУМ САДРЖИ МЕРЕ КОЈЕ СУ УСМЕРЕНЕ НА ПРЕСТАНАК ЗЛОСТАВЉАЊА, </a:t>
            </a:r>
          </a:p>
          <a:p>
            <a:pPr marL="1371600" lvl="2" indent="-457200">
              <a:lnSpc>
                <a:spcPct val="80000"/>
              </a:lnSpc>
            </a:pPr>
            <a:r>
              <a:rPr lang="sr-Cyrl-CS" sz="1800" dirty="0"/>
              <a:t>ИСКЉУЧЕЊЕ</a:t>
            </a:r>
            <a:r>
              <a:rPr lang="sr-Cyrl-CS" sz="1800" b="1" dirty="0"/>
              <a:t> </a:t>
            </a:r>
            <a:r>
              <a:rPr lang="sr-Cyrl-CS" sz="1800" dirty="0"/>
              <a:t>МОГУЋНОСТИ НАСТАВЉАЊА ЗЛОСТАВЉАЊА ПРЕМЕШТАЈЕМ ЗАПОСЛЕНОГ У ДРУГУ РАДНУ ОКОЛИНУ, </a:t>
            </a:r>
          </a:p>
          <a:p>
            <a:pPr marL="1371600" lvl="2" indent="-457200">
              <a:lnSpc>
                <a:spcPct val="80000"/>
              </a:lnSpc>
            </a:pPr>
            <a:r>
              <a:rPr lang="sr-Cyrl-CS" sz="1800" dirty="0"/>
              <a:t>НАКНАДУ ШТЕТЕ</a:t>
            </a:r>
          </a:p>
          <a:p>
            <a:pPr marL="1371600" lvl="2" indent="-457200">
              <a:lnSpc>
                <a:spcPct val="80000"/>
              </a:lnSpc>
            </a:pPr>
            <a:r>
              <a:rPr lang="sr-Cyrl-CS" sz="1800" dirty="0"/>
              <a:t> И ДРУГЕ МЕРЕ.</a:t>
            </a:r>
          </a:p>
          <a:p>
            <a:pPr marL="990600" lvl="1" indent="-533400">
              <a:lnSpc>
                <a:spcPct val="80000"/>
              </a:lnSpc>
            </a:pPr>
            <a:r>
              <a:rPr lang="sr-Cyrl-CS" sz="2000" dirty="0"/>
              <a:t>НЕУСПЕЛА МЕДИЈАЦИЈА:</a:t>
            </a:r>
          </a:p>
          <a:p>
            <a:pPr marL="1371600" lvl="2" indent="-457200">
              <a:lnSpc>
                <a:spcPct val="80000"/>
              </a:lnSpc>
            </a:pPr>
            <a:r>
              <a:rPr lang="sr-Cyrl-CS" sz="1800" dirty="0"/>
              <a:t>АКО СЕ НЕ ИЗАБЕРЕ МЕДИЈАТОР</a:t>
            </a:r>
          </a:p>
          <a:p>
            <a:pPr marL="1371600" lvl="2" indent="-457200">
              <a:lnSpc>
                <a:spcPct val="80000"/>
              </a:lnSpc>
            </a:pPr>
            <a:r>
              <a:rPr lang="sr-Cyrl-CS" sz="1800" dirty="0"/>
              <a:t>АКО СЕ НЕ ЗАКЉУЧИ СПОРАЗУМ У РОКУ ОД ОСАМ ДАНА</a:t>
            </a:r>
          </a:p>
          <a:p>
            <a:pPr marL="1371600" lvl="2" indent="-457200">
              <a:lnSpc>
                <a:spcPct val="80000"/>
              </a:lnSpc>
            </a:pPr>
            <a:r>
              <a:rPr lang="sr-Cyrl-CS" sz="1800" dirty="0"/>
              <a:t>АКО ПОСТОЈЕ СМЕТЊЕ ЗА ОКОНЧАЊЕ </a:t>
            </a:r>
            <a:r>
              <a:rPr lang="sr-Cyrl-CS" sz="1800"/>
              <a:t>ПОСТУПКА МЕДИЈАЦИЈЕ (одустанак страна у току медијације...)</a:t>
            </a:r>
            <a:endParaRPr lang="sr-Cyrl-CS" sz="1800" dirty="0"/>
          </a:p>
          <a:p>
            <a:pPr marL="990600" lvl="1" indent="-533400">
              <a:lnSpc>
                <a:spcPct val="80000"/>
              </a:lnSpc>
            </a:pPr>
            <a:r>
              <a:rPr lang="sr-Cyrl-CS" sz="2000" dirty="0"/>
              <a:t>ШТА ПОСЛЕ НЕУСПЕШНЕ МЕДИЈАЦИЈЕ:</a:t>
            </a:r>
          </a:p>
          <a:p>
            <a:pPr marL="1371600" lvl="2" indent="-457200">
              <a:lnSpc>
                <a:spcPct val="80000"/>
              </a:lnSpc>
            </a:pPr>
            <a:r>
              <a:rPr lang="sr-Cyrl-CS" sz="1800" dirty="0"/>
              <a:t>ОСТВАРИВАЊЕ ЗАШТИТЕ ОД ЗЛОСТАВЉАЊА У СУДСКОМ ПОСТУПКУ</a:t>
            </a:r>
            <a:endParaRPr lang="sr-Cyrl-CS" sz="800" dirty="0">
              <a:solidFill>
                <a:schemeClr val="accent1"/>
              </a:solidFill>
            </a:endParaRPr>
          </a:p>
          <a:p>
            <a:pPr marL="990600" lvl="1" indent="-533400">
              <a:lnSpc>
                <a:spcPct val="80000"/>
              </a:lnSpc>
              <a:spcBef>
                <a:spcPct val="55000"/>
              </a:spcBef>
              <a:buFont typeface="Wingdings" pitchFamily="2" charset="2"/>
              <a:buAutoNum type="arabicPeriod" startAt="5"/>
            </a:pPr>
            <a:endParaRPr lang="en-US" sz="2000" dirty="0">
              <a:solidFill>
                <a:schemeClr val="bg1"/>
              </a:solidFill>
            </a:endParaRPr>
          </a:p>
          <a:p>
            <a:pPr marL="609600" indent="-609600">
              <a:lnSpc>
                <a:spcPct val="80000"/>
              </a:lnSpc>
            </a:pPr>
            <a:endParaRPr lang="en-US" sz="20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p:txBody>
          <a:bodyPr/>
          <a:lstStyle/>
          <a:p>
            <a:pPr marL="609600" indent="-609600"/>
            <a:r>
              <a:rPr lang="sr-Cyrl-CS" sz="2800" dirty="0"/>
              <a:t>ПОСЛОДАВАЦ МОЖЕ, ако постоји основана сумња, АКО ПОСТУПАК МЕДИЈАЦИЈЕ НЕ УСПЕ ДА ПОКРЕНЕ ПОСТУПАК ЗА УТВРЂИВАЊЕ ОДГОВОРНОСТИ ЗА НЕПОШТОВАЊЕ РАДНЕ ДИСЦИПЛИНЕ, ОДНОСНО ПОВРЕДУ РАДНЕ ДУЖНОСТИ, због злостављања или злоупотребе права на заштиту од злостављања.</a:t>
            </a: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457200" y="836613"/>
            <a:ext cx="8229600" cy="5289550"/>
          </a:xfrm>
        </p:spPr>
        <p:txBody>
          <a:bodyPr/>
          <a:lstStyle/>
          <a:p>
            <a:pPr marL="609600" indent="-609600"/>
            <a:r>
              <a:rPr lang="sr-Cyrl-CS" sz="2000" b="1" dirty="0"/>
              <a:t>МЕРЕ због ЗЛОСТАВЉАЊА, ИЛИ ЗЛОУОПТРЕБЕ ПРАВА НА ЗАШТИТУ ОД ЗЛОСТАВЉАЊА</a:t>
            </a:r>
            <a:r>
              <a:rPr lang="sr-Cyrl-CS" b="1" dirty="0"/>
              <a:t>:</a:t>
            </a:r>
            <a:endParaRPr lang="sr-Cyrl-CS" dirty="0"/>
          </a:p>
          <a:p>
            <a:pPr marL="609600" indent="-609600"/>
            <a:r>
              <a:rPr lang="sr-Cyrl-CS" sz="1600" dirty="0"/>
              <a:t>ОПОМЕНА</a:t>
            </a:r>
          </a:p>
          <a:p>
            <a:pPr marL="609600" indent="-609600">
              <a:buFont typeface="Wingdings" pitchFamily="2" charset="2"/>
              <a:buNone/>
            </a:pPr>
            <a:endParaRPr lang="sr-Cyrl-CS" sz="1600" dirty="0"/>
          </a:p>
          <a:p>
            <a:pPr marL="609600" indent="-609600"/>
            <a:r>
              <a:rPr lang="sr-Cyrl-CS" sz="1600" dirty="0"/>
              <a:t>МЕРА УДАЉЕЊА СА РАДА ОД ЧЕТИРИ ДО 30 РАДНИХ ДАНА БЕЗ НАКНАДЕ ЗАРАДЕ</a:t>
            </a:r>
          </a:p>
          <a:p>
            <a:pPr marL="609600" indent="-609600">
              <a:buFont typeface="Wingdings" pitchFamily="2" charset="2"/>
              <a:buNone/>
            </a:pPr>
            <a:endParaRPr lang="sr-Cyrl-CS" sz="1600" dirty="0"/>
          </a:p>
          <a:p>
            <a:pPr marL="609600" indent="-609600"/>
            <a:r>
              <a:rPr lang="sr-Cyrl-CS" sz="1600" dirty="0"/>
              <a:t>МЕРА ТРАЈНОГ ПРЕМЕШТАЈА У ДРУГУ РАДНУ ОКОЛИНУ</a:t>
            </a:r>
          </a:p>
          <a:p>
            <a:pPr marL="609600" indent="-609600">
              <a:buFont typeface="Wingdings" pitchFamily="2" charset="2"/>
              <a:buNone/>
            </a:pPr>
            <a:endParaRPr lang="sr-Cyrl-CS" sz="1600" dirty="0"/>
          </a:p>
          <a:p>
            <a:pPr marL="609600" indent="-609600"/>
            <a:r>
              <a:rPr lang="sr-Cyrl-CS" sz="1600" dirty="0"/>
              <a:t>ОТКАЗ УГОВОРА О РАДУ, ОДНОСНО ПРЕСТАНАК РАДНОГ ОДНОСА АКО ПОНОВИ У ПЕРИОДУ ОД ШЕСТ МЕСЕЦИ </a:t>
            </a:r>
            <a:endParaRPr lang="sr-Latn-CS" sz="1600" b="1" dirty="0">
              <a:solidFill>
                <a:schemeClr val="bg1"/>
              </a:solidFill>
            </a:endParaRPr>
          </a:p>
          <a:p>
            <a:pPr marL="609600" indent="-609600"/>
            <a:endParaRPr lang="en-US" sz="1600"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en-US" sz="3600" b="1">
              <a:solidFill>
                <a:schemeClr val="bg1"/>
              </a:solidFill>
            </a:endParaRPr>
          </a:p>
        </p:txBody>
      </p:sp>
      <p:sp>
        <p:nvSpPr>
          <p:cNvPr id="43011" name="Rectangle 3"/>
          <p:cNvSpPr>
            <a:spLocks noGrp="1" noChangeArrowheads="1"/>
          </p:cNvSpPr>
          <p:nvPr>
            <p:ph type="body" idx="1"/>
          </p:nvPr>
        </p:nvSpPr>
        <p:spPr>
          <a:xfrm>
            <a:off x="395288" y="404813"/>
            <a:ext cx="8229600" cy="4530725"/>
          </a:xfrm>
        </p:spPr>
        <p:txBody>
          <a:bodyPr/>
          <a:lstStyle/>
          <a:p>
            <a:r>
              <a:rPr lang="sr-Cyrl-CS" sz="2400" b="1" dirty="0"/>
              <a:t>ЗАШТИТА УЧЕСНИКА У ПОСТУПКУ</a:t>
            </a:r>
          </a:p>
          <a:p>
            <a:pPr>
              <a:buFont typeface="Wingdings" pitchFamily="2" charset="2"/>
              <a:buNone/>
            </a:pPr>
            <a:endParaRPr lang="sr-Cyrl-CS" sz="2400" b="1" dirty="0"/>
          </a:p>
          <a:p>
            <a:r>
              <a:rPr lang="sr-Cyrl-CS" sz="1400" b="1" dirty="0"/>
              <a:t>ПОКРЕТАЊЕ ПОСТУПКА ЗА ЗАШТИТУ ОД ЗЛОСТАВЉАЊА КАО И УЧЕШЋЕ У ТОМ ПОСТУПКУ НЕ МОЖЕ ДА БУДЕ ОСНОВ ЗА: </a:t>
            </a:r>
          </a:p>
          <a:p>
            <a:pPr>
              <a:buFont typeface="Wingdings" pitchFamily="2" charset="2"/>
              <a:buNone/>
            </a:pPr>
            <a:endParaRPr lang="sr-Cyrl-CS" sz="1400" b="1" dirty="0"/>
          </a:p>
          <a:p>
            <a:r>
              <a:rPr lang="sr-Cyrl-CS" sz="1400" b="1" dirty="0"/>
              <a:t>СТАВЉАЊЕ ЗАПОСЛЕНОГ У НЕПОВОЉНИЈИ ПОЛОЖАЈ У ПОГЛЕДУ ОСТВАРИВАЊА ПРАВА И ОБАВЕЗА ПО ОСНОВУ РАДА,</a:t>
            </a:r>
          </a:p>
          <a:p>
            <a:pPr>
              <a:buFont typeface="Wingdings" pitchFamily="2" charset="2"/>
              <a:buNone/>
            </a:pPr>
            <a:endParaRPr lang="sr-Cyrl-CS" sz="1400" b="1" dirty="0"/>
          </a:p>
          <a:p>
            <a:r>
              <a:rPr lang="sr-Cyrl-CS" sz="1400" b="1" dirty="0"/>
              <a:t> ПОКРЕТАЊЕ ПОСТУПКА ЗА УТВРЂИВАЊЕ ДИСЦИПЛИНСКЕ, </a:t>
            </a:r>
          </a:p>
          <a:p>
            <a:pPr>
              <a:buFont typeface="Wingdings" pitchFamily="2" charset="2"/>
              <a:buNone/>
            </a:pPr>
            <a:endParaRPr lang="sr-Cyrl-CS" sz="1400" b="1" dirty="0"/>
          </a:p>
          <a:p>
            <a:r>
              <a:rPr lang="sr-Cyrl-CS" sz="1400" b="1" dirty="0"/>
              <a:t> МАТЕРИЈАЛНЕ И ДРУГЕ ОДГОВОРНОСТИ ЗАПОСЛЕНОГ</a:t>
            </a:r>
          </a:p>
          <a:p>
            <a:pPr>
              <a:buFont typeface="Wingdings" pitchFamily="2" charset="2"/>
              <a:buNone/>
            </a:pPr>
            <a:endParaRPr lang="sr-Cyrl-CS" sz="1400" b="1" dirty="0"/>
          </a:p>
          <a:p>
            <a:r>
              <a:rPr lang="sr-Cyrl-CS" sz="1400" b="1" dirty="0"/>
              <a:t> ОТКАЗ УГОВОРА О РАДУ, ОДНОСНО ПРЕСТАНАК РАДНОГ</a:t>
            </a:r>
          </a:p>
          <a:p>
            <a:pPr>
              <a:buFont typeface="Wingdings" pitchFamily="2" charset="2"/>
              <a:buNone/>
            </a:pPr>
            <a:endParaRPr lang="sr-Cyrl-CS" sz="1400" b="1" dirty="0"/>
          </a:p>
          <a:p>
            <a:r>
              <a:rPr lang="sr-Cyrl-CS" sz="1400" b="1" dirty="0"/>
              <a:t> ИЛИ ДРУГОГ УГОВОРНОГ ОДНОСА ПО ОСНОВУ РАДА</a:t>
            </a:r>
          </a:p>
          <a:p>
            <a:pPr>
              <a:buFont typeface="Wingdings" pitchFamily="2" charset="2"/>
              <a:buNone/>
            </a:pPr>
            <a:endParaRPr lang="sr-Cyrl-CS" sz="1400" b="1" dirty="0"/>
          </a:p>
          <a:p>
            <a:r>
              <a:rPr lang="sr-Cyrl-CS" sz="1400" b="1" dirty="0"/>
              <a:t> И ПРОГЛАШАВАЊЕ ЗАПОСЛЕНОГ  ВИШКОМ ЗАПОСЛЕНИХ</a:t>
            </a:r>
          </a:p>
          <a:p>
            <a:endParaRPr lang="sr-Cyrl-CS" sz="1400" b="1" dirty="0"/>
          </a:p>
          <a:p>
            <a:r>
              <a:rPr lang="sr-Cyrl-CS" sz="1600" b="1" dirty="0"/>
              <a:t>ПРАВО НА ЗАШТИТУ ИМА:</a:t>
            </a:r>
          </a:p>
          <a:p>
            <a:r>
              <a:rPr lang="sr-Cyrl-CS" sz="1400" b="1" dirty="0"/>
              <a:t>ЗАПОСЛЕНИ КОЈИ УКАЖЕ НАДЛЕЖНОМ ДРЖАВНОМ ОРГАНУ НА ПОВРЕДУ ЈАВНОГ ИНТЕРЕСА УТВРЂЕНОГ ЗАКОНОМ, УЧИЊЕНУ ОД СТРАНЕ ПОСЛОДАВЦА, А ОСНОВАНО СУМЊА ДА ЋЕ БИТИ ИЗЛОЖЕН ЗЛОСТАВЉАЊУ.</a:t>
            </a:r>
          </a:p>
          <a:p>
            <a:r>
              <a:rPr lang="sr-Cyrl-CS" sz="1600" b="1" dirty="0"/>
              <a:t>НЕМА ПРАВО НА ЗАШТИТУ:</a:t>
            </a:r>
          </a:p>
          <a:p>
            <a:r>
              <a:rPr lang="sr-Cyrl-CS" sz="1400" b="1" dirty="0"/>
              <a:t>ЗАПОСЛЕНИ КОЈИ ЗЛОУПОТРЕБИ ПРАВО НА ЗАШТИТУ ОД ЗЛОСТАВЉАЊА.</a:t>
            </a:r>
            <a:endParaRPr lang="en-US" sz="1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179388" y="549275"/>
            <a:ext cx="8374062" cy="5965825"/>
          </a:xfrm>
        </p:spPr>
        <p:txBody>
          <a:bodyPr/>
          <a:lstStyle/>
          <a:p>
            <a:pPr>
              <a:lnSpc>
                <a:spcPct val="90000"/>
              </a:lnSpc>
              <a:spcBef>
                <a:spcPct val="55000"/>
              </a:spcBef>
              <a:buClr>
                <a:srgbClr val="FFFF00"/>
              </a:buClr>
              <a:buFont typeface="Wingdings" pitchFamily="2" charset="2"/>
              <a:buNone/>
            </a:pPr>
            <a:r>
              <a:rPr lang="sr-Latn-CS" sz="2000" dirty="0">
                <a:solidFill>
                  <a:srgbClr val="FFFF00"/>
                </a:solidFill>
                <a:cs typeface="Arial" charset="0"/>
              </a:rPr>
              <a:t>                                              </a:t>
            </a:r>
          </a:p>
          <a:p>
            <a:r>
              <a:rPr lang="sr-Cyrl-CS" sz="2400" b="1" dirty="0"/>
              <a:t>СУДСКА ЗАШТИТА</a:t>
            </a:r>
          </a:p>
          <a:p>
            <a:pPr>
              <a:buFont typeface="Wingdings" pitchFamily="2" charset="2"/>
              <a:buNone/>
            </a:pPr>
            <a:endParaRPr lang="en-US" sz="2400" b="1" dirty="0"/>
          </a:p>
          <a:p>
            <a:r>
              <a:rPr lang="sr-Cyrl-CS" sz="1400" b="1" dirty="0"/>
              <a:t>ПОКРЕТАЊЕ ПОСТУПКА У РОКУ ОД 15 ДАНА ПО ОКОНЧАЊУ ПОСТУПКА КОД ПОСЛОДАВЦА. </a:t>
            </a:r>
          </a:p>
          <a:p>
            <a:r>
              <a:rPr lang="sr-Cyrl-CS" sz="1400" b="1" dirty="0"/>
              <a:t>ТО ЈЕ РАДНИ СПОР.</a:t>
            </a:r>
          </a:p>
          <a:p>
            <a:r>
              <a:rPr lang="sr-Cyrl-CS" sz="1400" b="1" dirty="0"/>
              <a:t>ПРИМЕЊУЈЕ СЕ ПАРНИЧНИ ПОСТУПАК. </a:t>
            </a:r>
          </a:p>
          <a:p>
            <a:r>
              <a:rPr lang="sr-Cyrl-CS" sz="1400" b="1" dirty="0"/>
              <a:t>САДРЖИНА ТУЖБЕНОГ ЗАХТЕВА:</a:t>
            </a:r>
            <a:endParaRPr lang="en-US" sz="1400" b="1" dirty="0"/>
          </a:p>
          <a:p>
            <a:r>
              <a:rPr lang="sr-Cyrl-CS" sz="1400" b="1" dirty="0"/>
              <a:t>ЗАБРАНУ ВРШЕЊА ПОНАШАЊА КОЈЕ ПРЕДСТАВЉА ЗЛОСТАВЉАЊЕ; </a:t>
            </a:r>
          </a:p>
          <a:p>
            <a:r>
              <a:rPr lang="sr-Cyrl-CS" sz="1400" b="1" dirty="0"/>
              <a:t>НАКНАДУ МАТЕРИЈАЛНЕ И НЕМАТЕРИЈАЛНЕ ШТЕТЕ, У СКЛАДУ СА ОВИМ И ДРУГИМ ЗАКОНОМ</a:t>
            </a:r>
          </a:p>
          <a:p>
            <a:r>
              <a:rPr lang="sr-Cyrl-CS" sz="1400" b="1" dirty="0"/>
              <a:t>ЗАШТИТУ ДРУГИХ ПРАВА, У СКЛАДУ СА ЗАКОНОМ.</a:t>
            </a:r>
          </a:p>
          <a:p>
            <a:r>
              <a:rPr lang="sr-Cyrl-CS" sz="1400" b="1" dirty="0"/>
              <a:t> </a:t>
            </a:r>
          </a:p>
          <a:p>
            <a:r>
              <a:rPr lang="sr-Cyrl-CS" sz="1400" b="1" dirty="0"/>
              <a:t>ТЕРЕТ ДОКАЗИВАЊА У СУДСКОМ ПОСТУПКУ НА ПОСЛОДАВЦА</a:t>
            </a:r>
          </a:p>
          <a:p>
            <a:r>
              <a:rPr lang="sr-Cyrl-CS" sz="1400" b="1" dirty="0"/>
              <a:t>ПОСТУПАК ЈЕ ХИТАН – ОДГОВОР У РОКУ ОД 15 ДАНА </a:t>
            </a:r>
          </a:p>
          <a:p>
            <a:r>
              <a:rPr lang="sr-Cyrl-CS" sz="1400" b="1" dirty="0"/>
              <a:t>ИЗРИЦАЊЕ ПРИВРЕМЕНИХ МЕРА БЕЗ ПОСЕБНОГ ПРАВА НА ПОСЕБНУ ЖАЛБУ</a:t>
            </a:r>
          </a:p>
          <a:p>
            <a:r>
              <a:rPr lang="sr-Cyrl-CS" sz="1400" b="1" dirty="0"/>
              <a:t>ДОЗВОЉЕНА РЕВИЗИЈА</a:t>
            </a:r>
          </a:p>
          <a:p>
            <a:pPr>
              <a:buNone/>
            </a:pPr>
            <a:r>
              <a:rPr lang="sr-Cyrl-CS" sz="1400" b="1" dirty="0"/>
              <a:t>       НЕ ПЛАЋА СЕ СУДСКА ТАКСА</a:t>
            </a:r>
          </a:p>
          <a:p>
            <a:r>
              <a:rPr lang="sr-Cyrl-CS" sz="1400" b="1" dirty="0"/>
              <a:t>НАДЗОР НАД ПРИМЕНОМ ОВОГ ЗАКОНА  ВРШИ ИНСПЕКЦИЈА РАДА, ОДНОСНО УПРАВНА ИНСПЕКЦИЈА.</a:t>
            </a:r>
          </a:p>
          <a:p>
            <a:r>
              <a:rPr lang="sr-Cyrl-CS" sz="1400" b="1" dirty="0"/>
              <a:t>	</a:t>
            </a:r>
            <a:r>
              <a:rPr lang="sr-Cyrl-CS" sz="1400" dirty="0"/>
              <a:t> </a:t>
            </a:r>
            <a:endParaRPr lang="sr-Latn-CS" sz="1400" b="1" dirty="0">
              <a:solidFill>
                <a:schemeClr val="bg1"/>
              </a:solidFill>
              <a:cs typeface="Arial" charset="0"/>
            </a:endParaRPr>
          </a:p>
          <a:p>
            <a:pPr>
              <a:lnSpc>
                <a:spcPct val="90000"/>
              </a:lnSpc>
            </a:pPr>
            <a:endParaRPr lang="en-US" sz="1400" b="1"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5" name="Rectangle 3"/>
          <p:cNvSpPr>
            <a:spLocks noGrp="1" noChangeArrowheads="1"/>
          </p:cNvSpPr>
          <p:nvPr>
            <p:ph type="body" idx="1"/>
          </p:nvPr>
        </p:nvSpPr>
        <p:spPr/>
        <p:txBody>
          <a:bodyPr/>
          <a:lstStyle/>
          <a:p>
            <a:r>
              <a:rPr lang="sr-Cyrl-CS" sz="7200">
                <a:solidFill>
                  <a:srgbClr val="FFFF00"/>
                </a:solidFill>
              </a:rPr>
              <a:t>Хвала на па</a:t>
            </a:r>
            <a:r>
              <a:rPr lang="sr-Cyrl-CS" sz="7200" b="1">
                <a:solidFill>
                  <a:srgbClr val="FFFF00"/>
                </a:solidFill>
              </a:rPr>
              <a:t>жњи!</a:t>
            </a:r>
            <a:endParaRPr lang="en-US" sz="7200" b="1">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00200"/>
            <a:ext cx="8229600" cy="4530725"/>
          </a:xfrm>
        </p:spPr>
        <p:txBody>
          <a:bodyPr/>
          <a:lstStyle/>
          <a:p>
            <a:pPr>
              <a:buNone/>
            </a:pPr>
            <a:r>
              <a:rPr lang="sr-Cyrl-RS" dirty="0"/>
              <a:t>Општи прописи</a:t>
            </a:r>
          </a:p>
          <a:p>
            <a:pPr>
              <a:buNone/>
            </a:pPr>
            <a:r>
              <a:rPr lang="sr-Cyrl-RS" dirty="0"/>
              <a:t>-</a:t>
            </a:r>
            <a:r>
              <a:rPr lang="sr-Cyrl-RS" sz="2800" dirty="0"/>
              <a:t>Устав Републике Србије</a:t>
            </a:r>
          </a:p>
          <a:p>
            <a:pPr>
              <a:buNone/>
            </a:pPr>
            <a:r>
              <a:rPr lang="sr-Cyrl-RS" sz="2800" dirty="0"/>
              <a:t>-Кривични законик</a:t>
            </a:r>
          </a:p>
          <a:p>
            <a:pPr>
              <a:buNone/>
            </a:pPr>
            <a:r>
              <a:rPr lang="sr-Cyrl-RS" dirty="0"/>
              <a:t>Посебни прописи</a:t>
            </a:r>
          </a:p>
          <a:p>
            <a:pPr>
              <a:buNone/>
            </a:pPr>
            <a:r>
              <a:rPr lang="sr-Cyrl-RS" sz="2800" dirty="0"/>
              <a:t>-Закон о спречавању злостављања на раду</a:t>
            </a:r>
          </a:p>
          <a:p>
            <a:pPr>
              <a:buNone/>
            </a:pPr>
            <a:r>
              <a:rPr lang="sr-Cyrl-RS" sz="2800" dirty="0"/>
              <a:t>-</a:t>
            </a:r>
            <a:r>
              <a:rPr lang="en-US" sz="2800" dirty="0" err="1"/>
              <a:t>Правилник</a:t>
            </a:r>
            <a:r>
              <a:rPr lang="en-US" sz="2800" dirty="0"/>
              <a:t> о </a:t>
            </a:r>
            <a:r>
              <a:rPr lang="en-US" sz="2800" dirty="0" err="1"/>
              <a:t>правилима</a:t>
            </a:r>
            <a:r>
              <a:rPr lang="en-US" sz="2800" dirty="0"/>
              <a:t> </a:t>
            </a:r>
            <a:r>
              <a:rPr lang="en-US" sz="2800" dirty="0" err="1"/>
              <a:t>понашања</a:t>
            </a:r>
            <a:r>
              <a:rPr lang="en-US" sz="2800" dirty="0"/>
              <a:t> </a:t>
            </a:r>
            <a:r>
              <a:rPr lang="en-US" sz="2800" dirty="0" err="1"/>
              <a:t>послодаваца</a:t>
            </a:r>
            <a:r>
              <a:rPr lang="en-US" sz="2800" dirty="0"/>
              <a:t> и </a:t>
            </a:r>
            <a:r>
              <a:rPr lang="en-US" sz="2800" dirty="0" err="1"/>
              <a:t>запослених</a:t>
            </a:r>
            <a:r>
              <a:rPr lang="en-US" sz="2800" dirty="0"/>
              <a:t> у </a:t>
            </a:r>
            <a:r>
              <a:rPr lang="en-US" sz="2800" dirty="0" err="1"/>
              <a:t>вези</a:t>
            </a:r>
            <a:r>
              <a:rPr lang="en-US" sz="2800" dirty="0"/>
              <a:t> </a:t>
            </a:r>
            <a:r>
              <a:rPr lang="en-US" sz="2800" dirty="0" err="1"/>
              <a:t>са</a:t>
            </a:r>
            <a:r>
              <a:rPr lang="en-US" sz="2800" dirty="0"/>
              <a:t> </a:t>
            </a:r>
            <a:r>
              <a:rPr lang="en-US" sz="2800" dirty="0" err="1"/>
              <a:t>превенцијом</a:t>
            </a:r>
            <a:r>
              <a:rPr lang="en-US" sz="2800" dirty="0"/>
              <a:t> и </a:t>
            </a:r>
            <a:r>
              <a:rPr lang="en-US" sz="2800" dirty="0" err="1"/>
              <a:t>заштитом</a:t>
            </a:r>
            <a:r>
              <a:rPr lang="en-US" sz="2800" dirty="0"/>
              <a:t> </a:t>
            </a:r>
            <a:r>
              <a:rPr lang="en-US" sz="2800" dirty="0" err="1"/>
              <a:t>од</a:t>
            </a:r>
            <a:r>
              <a:rPr lang="en-US" sz="2800" dirty="0"/>
              <a:t> </a:t>
            </a:r>
            <a:r>
              <a:rPr lang="en-US" sz="2800" dirty="0" err="1"/>
              <a:t>злостављањ</a:t>
            </a:r>
            <a:r>
              <a:rPr lang="sr-Cyrl-RS" sz="2800" dirty="0"/>
              <a:t>а</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n-US" sz="3400" b="1" dirty="0">
              <a:solidFill>
                <a:schemeClr val="bg1"/>
              </a:solidFill>
            </a:endParaRPr>
          </a:p>
        </p:txBody>
      </p:sp>
      <p:sp>
        <p:nvSpPr>
          <p:cNvPr id="19461" name="Rectangle 5"/>
          <p:cNvSpPr>
            <a:spLocks noGrp="1" noChangeArrowheads="1"/>
          </p:cNvSpPr>
          <p:nvPr>
            <p:ph type="body" idx="1"/>
          </p:nvPr>
        </p:nvSpPr>
        <p:spPr/>
        <p:txBody>
          <a:bodyPr/>
          <a:lstStyle/>
          <a:p>
            <a:r>
              <a:rPr lang="sr-Cyrl-RS" sz="1800" b="1" dirty="0"/>
              <a:t>Закон о спречавању злостављању на раду има за циљ стварање безбедне и здраве радне средине, и пре свега кроз ПРЕВЕНТИВУ.</a:t>
            </a:r>
          </a:p>
          <a:p>
            <a:r>
              <a:rPr lang="sr-Cyrl-RS" sz="1800" b="1" dirty="0"/>
              <a:t>Закон о безбедности и здрављу на раду-физичко здравље, Закон о спречавању злостављања на раду-ментално здравље: заштита од психошких притисака. </a:t>
            </a:r>
          </a:p>
          <a:p>
            <a:pPr>
              <a:buNone/>
            </a:pPr>
            <a:r>
              <a:rPr lang="sr-Cyrl-RS" sz="1800" b="1" dirty="0"/>
              <a:t>МОБИНГ НИЈЕ НЕДОКАЗИВ, како се често мисли....</a:t>
            </a:r>
            <a:endParaRPr lang="en-US" sz="1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dirty="0"/>
              <a:t>Закон се примењује на СВА радно ангажована лица</a:t>
            </a:r>
          </a:p>
          <a:p>
            <a:r>
              <a:rPr lang="sr-Cyrl-RS" dirty="0"/>
              <a:t>Сексуално узнемиравање (сексуално условљавање)</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468313" y="1916113"/>
            <a:ext cx="8229600" cy="4525962"/>
          </a:xfrm>
        </p:spPr>
        <p:txBody>
          <a:bodyPr/>
          <a:lstStyle/>
          <a:p>
            <a:pPr>
              <a:lnSpc>
                <a:spcPct val="90000"/>
              </a:lnSpc>
            </a:pPr>
            <a:r>
              <a:rPr lang="sr-Cyrl-CS" sz="1600" b="1" dirty="0"/>
              <a:t>ПОСЛОДАВАЦ ЈЕ ДУЖАН, У ЦИЉУ СТВАРАЊА УСЛОВА НЕОПХОДНИХ ЗА ЗДРАВУ И БЕЗБЕДНУ РАДНУ ОКОЛИНУ:</a:t>
            </a:r>
          </a:p>
          <a:p>
            <a:pPr>
              <a:lnSpc>
                <a:spcPct val="90000"/>
              </a:lnSpc>
              <a:buFont typeface="Wingdings" pitchFamily="2" charset="2"/>
              <a:buNone/>
            </a:pPr>
            <a:endParaRPr lang="sr-Cyrl-CS" sz="1600" b="1" dirty="0"/>
          </a:p>
          <a:p>
            <a:pPr>
              <a:lnSpc>
                <a:spcPct val="90000"/>
              </a:lnSpc>
            </a:pPr>
            <a:r>
              <a:rPr lang="sr-Cyrl-CS" sz="1600" b="1" dirty="0"/>
              <a:t>ДА ОРГАНИЗУЈЕ РАД НА НАЧИН КОЈИМ СЕ У НАЈВЕЋОЈ МОГУЋОЈ МЕРИ СПРЕЧАВА ПОЈАВА ЗЛОСТАВЉАЊА НА РАДУ И У ВЕЗИ СА РАДОМ </a:t>
            </a:r>
          </a:p>
          <a:p>
            <a:pPr>
              <a:lnSpc>
                <a:spcPct val="90000"/>
              </a:lnSpc>
              <a:buFont typeface="Wingdings" pitchFamily="2" charset="2"/>
              <a:buNone/>
            </a:pPr>
            <a:endParaRPr lang="sr-Cyrl-CS" sz="1600" b="1" dirty="0"/>
          </a:p>
          <a:p>
            <a:pPr>
              <a:lnSpc>
                <a:spcPct val="90000"/>
              </a:lnSpc>
            </a:pPr>
            <a:r>
              <a:rPr lang="sr-Cyrl-CS" sz="1600" b="1" dirty="0"/>
              <a:t>И ЗАПОСЛЕНИМА ОБЕЗБЕЂУЈУ УСЛОВИ РАДА У КОЈИМА НЕЋЕ БИТИ ИЗЛОЖЕНИ ЗЛОСТАВЉАЊУ НА РАДУ И У ВЕЗИ СА РАДОМ ОД СТРАНЕ ПОСЛОДАВЦА, ОДНОСНО ОДГОВОРНОГ ЛИЦА КОД ПОСЛОДАВЦА ИЛИ ЗАПОСЛЕНИХ.</a:t>
            </a:r>
          </a:p>
          <a:p>
            <a:pPr>
              <a:lnSpc>
                <a:spcPct val="90000"/>
              </a:lnSpc>
            </a:pPr>
            <a:endParaRPr lang="sr-Cyrl-CS" sz="1600" b="1" dirty="0"/>
          </a:p>
          <a:p>
            <a:pPr>
              <a:lnSpc>
                <a:spcPct val="90000"/>
              </a:lnSpc>
              <a:buNone/>
            </a:pPr>
            <a:r>
              <a:rPr lang="sr-Cyrl-CS" sz="1600" b="1" dirty="0"/>
              <a:t>У основи, за стварање безбедне и здраве радне средине, у смислу овог Закона, НИСУ ПОТРЕБНИ НИКАКАВИ ТРОШКОВИ, већ само ДОБРА ОРГАНИЗАЦИЈА ПОСЛА /зато је и Правилник прописао конкретне обавезе Послодавца, али и одговарајуће обавезе запослених/.</a:t>
            </a:r>
            <a:endParaRPr lang="en-US" sz="1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468313" y="115888"/>
            <a:ext cx="8229600" cy="6337300"/>
          </a:xfrm>
        </p:spPr>
        <p:txBody>
          <a:bodyPr/>
          <a:lstStyle/>
          <a:p>
            <a:pPr algn="r">
              <a:lnSpc>
                <a:spcPct val="80000"/>
              </a:lnSpc>
              <a:buFont typeface="Wingdings" pitchFamily="2" charset="2"/>
              <a:buNone/>
            </a:pPr>
            <a:r>
              <a:rPr lang="sr-Cyrl-CS" sz="1400" dirty="0">
                <a:solidFill>
                  <a:srgbClr val="FFFF00"/>
                </a:solidFill>
              </a:rPr>
              <a:t>.</a:t>
            </a:r>
            <a:endParaRPr lang="sr-Latn-CS" sz="1400" dirty="0">
              <a:solidFill>
                <a:srgbClr val="FFFF00"/>
              </a:solidFill>
            </a:endParaRPr>
          </a:p>
          <a:p>
            <a:pPr>
              <a:lnSpc>
                <a:spcPct val="80000"/>
              </a:lnSpc>
            </a:pPr>
            <a:r>
              <a:rPr lang="sr-Cyrl-CS" sz="2400" b="1" dirty="0"/>
              <a:t>ПОЈАМ ЗЛОСТАВЉАЊА</a:t>
            </a:r>
            <a:r>
              <a:rPr lang="sr-Cyrl-CS" sz="1400" b="1" dirty="0"/>
              <a:t> </a:t>
            </a:r>
          </a:p>
          <a:p>
            <a:pPr>
              <a:lnSpc>
                <a:spcPct val="80000"/>
              </a:lnSpc>
            </a:pPr>
            <a:endParaRPr lang="sr-Cyrl-CS" sz="1400" dirty="0"/>
          </a:p>
          <a:p>
            <a:pPr>
              <a:lnSpc>
                <a:spcPct val="80000"/>
              </a:lnSpc>
            </a:pPr>
            <a:r>
              <a:rPr lang="sr-Cyrl-CS" sz="1400" dirty="0"/>
              <a:t>ЗЛОСТАВЉАЊЕ, У СМИСЛУ ОВОГ ЗАКОНА, ЈЕСТЕ:</a:t>
            </a:r>
          </a:p>
          <a:p>
            <a:pPr>
              <a:lnSpc>
                <a:spcPct val="80000"/>
              </a:lnSpc>
            </a:pPr>
            <a:endParaRPr lang="sr-Cyrl-CS" sz="1400" dirty="0"/>
          </a:p>
          <a:p>
            <a:pPr>
              <a:lnSpc>
                <a:spcPct val="80000"/>
              </a:lnSpc>
            </a:pPr>
            <a:r>
              <a:rPr lang="sr-Cyrl-CS" sz="1400" dirty="0"/>
              <a:t>СВАКО АКТИВНО ИЛИ ПАСИВНО ПОНАШАЊЕ ПРЕМА  ЗАПОСЛЕНОМ ИЛИ ГРУПИ ЗАПОСЛЕНИХ КОД ПОСЛОДАВЦА КОЈЕ СЕ </a:t>
            </a:r>
            <a:r>
              <a:rPr lang="sr-Cyrl-CS" sz="1400" u="sng" dirty="0"/>
              <a:t>ПОНАВЉА</a:t>
            </a:r>
          </a:p>
          <a:p>
            <a:pPr>
              <a:lnSpc>
                <a:spcPct val="80000"/>
              </a:lnSpc>
            </a:pPr>
            <a:r>
              <a:rPr lang="sr-Cyrl-CS" sz="1400" dirty="0"/>
              <a:t> </a:t>
            </a:r>
            <a:r>
              <a:rPr lang="sr-Cyrl-CS" sz="1400" b="1" dirty="0"/>
              <a:t>А ИМА ЗА ЦИЉ</a:t>
            </a:r>
            <a:r>
              <a:rPr lang="sr-Cyrl-CS" sz="1400" dirty="0"/>
              <a:t> </a:t>
            </a:r>
            <a:r>
              <a:rPr lang="sr-Cyrl-CS" sz="1400" b="1" dirty="0"/>
              <a:t>ИЛИ ПРЕДСТАВЉА ПОВРЕДУ</a:t>
            </a:r>
            <a:r>
              <a:rPr lang="sr-Cyrl-CS" sz="1400" dirty="0"/>
              <a:t>:</a:t>
            </a:r>
          </a:p>
          <a:p>
            <a:pPr lvl="1">
              <a:lnSpc>
                <a:spcPct val="80000"/>
              </a:lnSpc>
            </a:pPr>
            <a:r>
              <a:rPr lang="sr-Cyrl-CS" sz="1200" dirty="0"/>
              <a:t> ДОСТОЈАНСТВА,</a:t>
            </a:r>
          </a:p>
          <a:p>
            <a:pPr lvl="1">
              <a:lnSpc>
                <a:spcPct val="80000"/>
              </a:lnSpc>
            </a:pPr>
            <a:r>
              <a:rPr lang="sr-Cyrl-CS" sz="1200" dirty="0"/>
              <a:t> УГЛЕДА, </a:t>
            </a:r>
          </a:p>
          <a:p>
            <a:pPr lvl="1">
              <a:lnSpc>
                <a:spcPct val="80000"/>
              </a:lnSpc>
            </a:pPr>
            <a:r>
              <a:rPr lang="sr-Cyrl-CS" sz="1200" dirty="0"/>
              <a:t>ЛИЧНОГ И ПРОФЕСИОНАЛНОГ</a:t>
            </a:r>
            <a:r>
              <a:rPr lang="sr-Cyrl-CS" sz="1200" b="1" dirty="0"/>
              <a:t> </a:t>
            </a:r>
            <a:r>
              <a:rPr lang="sr-Cyrl-CS" sz="1200" dirty="0"/>
              <a:t>ИНТЕГРИТЕТА, </a:t>
            </a:r>
          </a:p>
          <a:p>
            <a:pPr lvl="1">
              <a:lnSpc>
                <a:spcPct val="80000"/>
              </a:lnSpc>
            </a:pPr>
            <a:r>
              <a:rPr lang="sr-Cyrl-CS" sz="1200" dirty="0"/>
              <a:t>ЗДРАВЉА, </a:t>
            </a:r>
          </a:p>
          <a:p>
            <a:pPr lvl="1">
              <a:lnSpc>
                <a:spcPct val="80000"/>
              </a:lnSpc>
            </a:pPr>
            <a:r>
              <a:rPr lang="sr-Cyrl-CS" sz="1200" dirty="0"/>
              <a:t>ПОЛОЖАЈА ЗАПОСЛЕНОГ</a:t>
            </a:r>
            <a:endParaRPr lang="sr-Cyrl-CS" sz="1200" b="1" dirty="0"/>
          </a:p>
          <a:p>
            <a:pPr>
              <a:lnSpc>
                <a:spcPct val="80000"/>
              </a:lnSpc>
            </a:pPr>
            <a:r>
              <a:rPr lang="sr-Cyrl-CS" sz="1400" b="1" dirty="0"/>
              <a:t>И КОЈЕ ИЗАЗИВА:</a:t>
            </a:r>
            <a:endParaRPr lang="sr-Cyrl-CS" sz="1400" dirty="0"/>
          </a:p>
          <a:p>
            <a:pPr lvl="1">
              <a:lnSpc>
                <a:spcPct val="80000"/>
              </a:lnSpc>
            </a:pPr>
            <a:r>
              <a:rPr lang="sr-Cyrl-CS" sz="1200" dirty="0"/>
              <a:t> СТРАХ</a:t>
            </a:r>
          </a:p>
          <a:p>
            <a:pPr lvl="1">
              <a:lnSpc>
                <a:spcPct val="80000"/>
              </a:lnSpc>
            </a:pPr>
            <a:r>
              <a:rPr lang="sr-Cyrl-CS" sz="1200" dirty="0"/>
              <a:t> ИЛИ СТВАРА НЕПРИЈАТЕЉСКО, </a:t>
            </a:r>
          </a:p>
          <a:p>
            <a:pPr lvl="1">
              <a:lnSpc>
                <a:spcPct val="80000"/>
              </a:lnSpc>
            </a:pPr>
            <a:r>
              <a:rPr lang="sr-Cyrl-CS" sz="1200" dirty="0"/>
              <a:t>ПОНИЖАВАЈУЋЕ </a:t>
            </a:r>
          </a:p>
          <a:p>
            <a:pPr lvl="1">
              <a:lnSpc>
                <a:spcPct val="80000"/>
              </a:lnSpc>
            </a:pPr>
            <a:r>
              <a:rPr lang="sr-Cyrl-CS" sz="1200" dirty="0"/>
              <a:t>ИЛИ УВРЕДЉИВО ОКРУЖЕЊЕ, </a:t>
            </a:r>
            <a:endParaRPr lang="sr-Cyrl-CS" sz="1200" b="1" dirty="0"/>
          </a:p>
          <a:p>
            <a:pPr>
              <a:lnSpc>
                <a:spcPct val="80000"/>
              </a:lnSpc>
            </a:pPr>
            <a:r>
              <a:rPr lang="sr-Cyrl-CS" sz="1400" b="1" dirty="0"/>
              <a:t>ПОГОРШАВА</a:t>
            </a:r>
            <a:r>
              <a:rPr lang="sr-Cyrl-CS" sz="1400" dirty="0"/>
              <a:t> </a:t>
            </a:r>
            <a:r>
              <a:rPr lang="sr-Cyrl-CS" sz="1400" b="1" dirty="0"/>
              <a:t>УСЛОВЕ РАДА/радне процесе, услове рада.../</a:t>
            </a:r>
          </a:p>
          <a:p>
            <a:pPr>
              <a:lnSpc>
                <a:spcPct val="80000"/>
              </a:lnSpc>
            </a:pPr>
            <a:endParaRPr lang="sr-Cyrl-CS" sz="1400" dirty="0"/>
          </a:p>
          <a:p>
            <a:pPr>
              <a:lnSpc>
                <a:spcPct val="80000"/>
              </a:lnSpc>
            </a:pPr>
            <a:r>
              <a:rPr lang="sr-Cyrl-CS" sz="1400" dirty="0"/>
              <a:t> </a:t>
            </a:r>
            <a:r>
              <a:rPr lang="sr-Cyrl-CS" sz="1400" b="1" dirty="0"/>
              <a:t>ИЛИ ДОВОДИ ДО ТОГА</a:t>
            </a:r>
            <a:r>
              <a:rPr lang="sr-Cyrl-CS" sz="1400" dirty="0"/>
              <a:t>:</a:t>
            </a:r>
          </a:p>
          <a:p>
            <a:pPr lvl="1">
              <a:lnSpc>
                <a:spcPct val="80000"/>
              </a:lnSpc>
            </a:pPr>
            <a:r>
              <a:rPr lang="sr-Cyrl-CS" sz="1200" dirty="0"/>
              <a:t>ДА СЕ ЗАПОСЛЕНИ ИЗОЛУЈЕ</a:t>
            </a:r>
          </a:p>
          <a:p>
            <a:pPr lvl="1">
              <a:lnSpc>
                <a:spcPct val="80000"/>
              </a:lnSpc>
            </a:pPr>
            <a:r>
              <a:rPr lang="sr-Cyrl-CS" sz="1200" dirty="0"/>
              <a:t> ИЛИ НАВЕДЕ ДА НА СОПСТВЕНУ ИНИЦИЈАТИВУ ОТКАЖЕ УГОВОР О РАДУ ИЛИ РАСКИНЕ РАДНИ ОДНОС. </a:t>
            </a:r>
          </a:p>
          <a:p>
            <a:pPr lvl="1">
              <a:lnSpc>
                <a:spcPct val="80000"/>
              </a:lnSpc>
              <a:buFont typeface="Wingdings" pitchFamily="2" charset="2"/>
              <a:buNone/>
            </a:pPr>
            <a:endParaRPr lang="sr-Cyrl-CS" sz="1200" dirty="0"/>
          </a:p>
          <a:p>
            <a:pPr>
              <a:lnSpc>
                <a:spcPct val="80000"/>
              </a:lnSpc>
            </a:pPr>
            <a:r>
              <a:rPr lang="sr-Cyrl-CS" sz="1400" dirty="0"/>
              <a:t>ЗЛОСТАВЉАЊЕ, У СМИСЛУ ОВОГ ЗАКОНА, ЈЕСТЕ И:</a:t>
            </a:r>
          </a:p>
          <a:p>
            <a:pPr>
              <a:lnSpc>
                <a:spcPct val="80000"/>
              </a:lnSpc>
            </a:pPr>
            <a:r>
              <a:rPr lang="sr-Cyrl-CS" sz="1400" dirty="0"/>
              <a:t>УЧЕСТВОВАЊЕ, </a:t>
            </a:r>
          </a:p>
          <a:p>
            <a:pPr>
              <a:lnSpc>
                <a:spcPct val="80000"/>
              </a:lnSpc>
            </a:pPr>
            <a:r>
              <a:rPr lang="sr-Cyrl-CS" sz="1400" dirty="0"/>
              <a:t>ОДНОСНО ПОДСТИЦАЊЕ</a:t>
            </a:r>
          </a:p>
          <a:p>
            <a:pPr>
              <a:lnSpc>
                <a:spcPct val="80000"/>
              </a:lnSpc>
            </a:pPr>
            <a:r>
              <a:rPr lang="sr-Cyrl-CS" sz="1400" dirty="0"/>
              <a:t> ИЛИ НАВОЂЕЊЕ ДРУГИХ НА ПОНАШАЊЕ КОЈЕ ПРЕДСТАВЉА ЗЛОСТАВЉАЊЕ.</a:t>
            </a:r>
            <a:endParaRPr lang="sr-Cyrl-CS" sz="1400" dirty="0">
              <a:solidFill>
                <a:srgbClr val="FFFF00"/>
              </a:solidFill>
            </a:endParaRPr>
          </a:p>
          <a:p>
            <a:pPr>
              <a:lnSpc>
                <a:spcPct val="80000"/>
              </a:lnSpc>
            </a:pPr>
            <a:endParaRPr lang="en-US" sz="14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endParaRPr lang="en-US" sz="3600" b="1">
              <a:solidFill>
                <a:schemeClr val="bg1"/>
              </a:solidFill>
            </a:endParaRPr>
          </a:p>
        </p:txBody>
      </p:sp>
      <p:sp>
        <p:nvSpPr>
          <p:cNvPr id="28675" name="Rectangle 3"/>
          <p:cNvSpPr>
            <a:spLocks noGrp="1" noChangeArrowheads="1"/>
          </p:cNvSpPr>
          <p:nvPr>
            <p:ph type="body" idx="1"/>
          </p:nvPr>
        </p:nvSpPr>
        <p:spPr>
          <a:xfrm>
            <a:off x="395288" y="620713"/>
            <a:ext cx="8229600" cy="5616575"/>
          </a:xfrm>
        </p:spPr>
        <p:txBody>
          <a:bodyPr/>
          <a:lstStyle/>
          <a:p>
            <a:r>
              <a:rPr lang="sr-Cyrl-CS" sz="2400" b="1" dirty="0"/>
              <a:t>ПРАВА, ОБАВЕЗЕ И ОДГОВОРНОСТИ ЗАПОСЛЕНОГ</a:t>
            </a:r>
          </a:p>
          <a:p>
            <a:pPr>
              <a:buFont typeface="Wingdings" pitchFamily="2" charset="2"/>
              <a:buNone/>
            </a:pPr>
            <a:endParaRPr lang="sr-Cyrl-CS" sz="2400" b="1" dirty="0"/>
          </a:p>
          <a:p>
            <a:r>
              <a:rPr lang="sr-Cyrl-CS" sz="1400" b="1" dirty="0"/>
              <a:t>ЗАПОСЛЕНИ ИМА ПРАВО:</a:t>
            </a:r>
          </a:p>
          <a:p>
            <a:pPr>
              <a:buFont typeface="Wingdings" pitchFamily="2" charset="2"/>
              <a:buNone/>
            </a:pPr>
            <a:endParaRPr lang="sr-Cyrl-CS" sz="1400" dirty="0"/>
          </a:p>
          <a:p>
            <a:r>
              <a:rPr lang="sr-Cyrl-CS" sz="1400" dirty="0"/>
              <a:t>ДА БУДЕ УПОЗНАТ:</a:t>
            </a:r>
          </a:p>
          <a:p>
            <a:pPr>
              <a:buFont typeface="Wingdings" pitchFamily="2" charset="2"/>
              <a:buNone/>
            </a:pPr>
            <a:endParaRPr lang="sr-Cyrl-CS" sz="1400" dirty="0"/>
          </a:p>
          <a:p>
            <a:pPr lvl="1"/>
            <a:r>
              <a:rPr lang="sr-Cyrl-CS" sz="1400" dirty="0"/>
              <a:t> СА ЗАБРАНОМ ВРШЕЊА ЗЛОСТАВЉАЊА</a:t>
            </a:r>
          </a:p>
          <a:p>
            <a:pPr lvl="1"/>
            <a:r>
              <a:rPr lang="sr-Cyrl-CS" sz="1400" dirty="0"/>
              <a:t> ПРАВИМА </a:t>
            </a:r>
          </a:p>
          <a:p>
            <a:pPr lvl="1"/>
            <a:r>
              <a:rPr lang="sr-Cyrl-CS" sz="1400" dirty="0"/>
              <a:t>ОБАВЕЗАМА </a:t>
            </a:r>
          </a:p>
          <a:p>
            <a:pPr lvl="1"/>
            <a:r>
              <a:rPr lang="sr-Cyrl-CS" sz="1400" dirty="0"/>
              <a:t>И ОДГОВОРНОСТИМА ЗАПОСЛЕНОГ И ПОСЛОДАВЦА У ВЕЗИ СА ЗАБРАНОМ ЗЛОСТАВЉАЊА;</a:t>
            </a:r>
          </a:p>
          <a:p>
            <a:pPr lvl="1">
              <a:buFont typeface="Wingdings" pitchFamily="2" charset="2"/>
              <a:buNone/>
            </a:pPr>
            <a:endParaRPr lang="sr-Cyrl-CS" sz="1400" dirty="0"/>
          </a:p>
          <a:p>
            <a:r>
              <a:rPr lang="sr-Cyrl-CS" sz="1400" dirty="0"/>
              <a:t>ДА КОД ПОСЛОДАВЦА ОСТВАРИ ЗАШТИТУ ОД ПОНАШАЊА КОЈЕ ПРЕДСТАВЉА ЗЛОСТАВЉАЊЕ;</a:t>
            </a:r>
          </a:p>
          <a:p>
            <a:endParaRPr lang="sr-Cyrl-CS" sz="1400" dirty="0"/>
          </a:p>
          <a:p>
            <a:r>
              <a:rPr lang="sr-Cyrl-CS" sz="1400" dirty="0"/>
              <a:t>ДУЖАН ДА СЕ УЗДРЖИ ОД ПОНАШАЊА КОЈЕ ПРЕДСТАВЉА ЗЛОСТАВЉАЊЕ;</a:t>
            </a:r>
          </a:p>
          <a:p>
            <a:pPr>
              <a:buFont typeface="Wingdings" pitchFamily="2" charset="2"/>
              <a:buNone/>
            </a:pPr>
            <a:endParaRPr lang="sr-Cyrl-CS" sz="1400" b="1" dirty="0"/>
          </a:p>
          <a:p>
            <a:r>
              <a:rPr lang="sr-Cyrl-CS" sz="1400" b="1" dirty="0"/>
              <a:t>ЗАПОСЛЕНИ КОЈИ ВРШИ ЗЛОСТАВЉАЊЕ</a:t>
            </a:r>
            <a:r>
              <a:rPr lang="sr-Cyrl-CS" sz="1400" dirty="0"/>
              <a:t> КАО И ЗАПОСЛЕНИ  </a:t>
            </a:r>
            <a:r>
              <a:rPr lang="sr-Cyrl-CS" sz="1400" b="1" dirty="0"/>
              <a:t>КОЈИ ЗЛОУПОТРЕБИ </a:t>
            </a:r>
            <a:r>
              <a:rPr lang="sr-Cyrl-CS" sz="1400" dirty="0"/>
              <a:t>ПРАВО НА ЗАШТИТУ ОД ЗЛОСТАВЉАЊА, ОДГОВОРАН ЈЕ ЗА НЕПОШТОВАЊЕ РАДНЕ ДИСЦИПЛИНЕ, ОДНОСНО ПОВРЕДУ РАДНЕ ДУЖНОСТИ;</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Извршилац злостављања</a:t>
            </a:r>
            <a:endParaRPr lang="en-US" dirty="0"/>
          </a:p>
        </p:txBody>
      </p:sp>
      <p:sp>
        <p:nvSpPr>
          <p:cNvPr id="3" name="Content Placeholder 2"/>
          <p:cNvSpPr>
            <a:spLocks noGrp="1"/>
          </p:cNvSpPr>
          <p:nvPr>
            <p:ph idx="1"/>
          </p:nvPr>
        </p:nvSpPr>
        <p:spPr/>
        <p:txBody>
          <a:bodyPr/>
          <a:lstStyle/>
          <a:p>
            <a:r>
              <a:rPr lang="sr-Cyrl-RS" dirty="0"/>
              <a:t>Одговорно лице код Послодавца (директор и др.)</a:t>
            </a:r>
          </a:p>
          <a:p>
            <a:r>
              <a:rPr lang="sr-Cyrl-RS" dirty="0"/>
              <a:t>Запослени</a:t>
            </a:r>
          </a:p>
          <a:p>
            <a:r>
              <a:rPr lang="sr-Cyrl-RS" dirty="0"/>
              <a:t>Помагач</a:t>
            </a:r>
          </a:p>
          <a:p>
            <a:r>
              <a:rPr lang="sr-Cyrl-RS" dirty="0"/>
              <a:t>Подстрекач</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sz="3200" dirty="0"/>
              <a:t>Поступак пре (званичног) покретања поступка заштите</a:t>
            </a:r>
            <a:endParaRPr lang="en-US" sz="3200" dirty="0"/>
          </a:p>
        </p:txBody>
      </p:sp>
      <p:sp>
        <p:nvSpPr>
          <p:cNvPr id="3" name="Content Placeholder 2"/>
          <p:cNvSpPr>
            <a:spLocks noGrp="1"/>
          </p:cNvSpPr>
          <p:nvPr>
            <p:ph idx="1"/>
          </p:nvPr>
        </p:nvSpPr>
        <p:spPr/>
        <p:txBody>
          <a:bodyPr/>
          <a:lstStyle/>
          <a:p>
            <a:endParaRPr lang="en-US" dirty="0"/>
          </a:p>
          <a:p>
            <a:r>
              <a:rPr lang="sr-Cyrl-RS" dirty="0"/>
              <a:t>“Обраћање” лицу које врши злостављање</a:t>
            </a:r>
            <a:endParaRPr lang="en-US" dirty="0"/>
          </a:p>
          <a:p>
            <a:r>
              <a:rPr lang="sr-Cyrl-RS" dirty="0"/>
              <a:t>Обраћање “лицу за подршку”</a:t>
            </a:r>
          </a:p>
          <a:p>
            <a:pPr>
              <a:buNone/>
            </a:pPr>
            <a:endParaRPr lang="en-US" dirty="0"/>
          </a:p>
        </p:txBody>
      </p:sp>
    </p:spTree>
  </p:cSld>
  <p:clrMapOvr>
    <a:masterClrMapping/>
  </p:clrMapOvr>
</p:sld>
</file>

<file path=ppt/theme/theme1.xml><?xml version="1.0" encoding="utf-8"?>
<a:theme xmlns:a="http://schemas.openxmlformats.org/drawingml/2006/main" name="Balance">
  <a:themeElements>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Balance">
      <a:majorFont>
        <a:latin typeface="Arial"/>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alance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Balance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Balance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Balance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alance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Balance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Balance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Balance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Balance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Balance</Template>
  <TotalTime>688</TotalTime>
  <Words>1222</Words>
  <Application>Microsoft Office PowerPoint</Application>
  <PresentationFormat>On-screen Show (4:3)</PresentationFormat>
  <Paragraphs>176</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Tahoma</vt:lpstr>
      <vt:lpstr>Wingdings</vt:lpstr>
      <vt:lpstr>Balance</vt:lpstr>
      <vt:lpstr>САВЕЗ САМОСТАЛНИХ СИНДИКАТА СРБИЈЕ   САМОСТАЛНИ СИНДИКАТ ПРЕДШКОЛСКО ОБРАЗОВАЊА И ВАСПИТАЊА СРБИЈЕ     </vt:lpstr>
      <vt:lpstr>PowerPoint Presentation</vt:lpstr>
      <vt:lpstr>PowerPoint Presentation</vt:lpstr>
      <vt:lpstr>PowerPoint Presentation</vt:lpstr>
      <vt:lpstr>PowerPoint Presentation</vt:lpstr>
      <vt:lpstr>PowerPoint Presentation</vt:lpstr>
      <vt:lpstr>PowerPoint Presentation</vt:lpstr>
      <vt:lpstr>Извршилац злостављања</vt:lpstr>
      <vt:lpstr>Поступак пре (званичног) покретања поступка заштите</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САВЕЗ  САМОСТАЛНИХ   СИНДИКАТА  СРБИЈЕ</dc:title>
  <dc:creator>M</dc:creator>
  <cp:lastModifiedBy>Nikola</cp:lastModifiedBy>
  <cp:revision>50</cp:revision>
  <dcterms:created xsi:type="dcterms:W3CDTF">2008-12-13T15:55:48Z</dcterms:created>
  <dcterms:modified xsi:type="dcterms:W3CDTF">2019-05-22T10:04:00Z</dcterms:modified>
</cp:coreProperties>
</file>